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3" r:id="rId3"/>
    <p:sldId id="280" r:id="rId4"/>
    <p:sldId id="258" r:id="rId5"/>
    <p:sldId id="260" r:id="rId6"/>
    <p:sldId id="261" r:id="rId7"/>
    <p:sldId id="262" r:id="rId8"/>
    <p:sldId id="259" r:id="rId9"/>
    <p:sldId id="263" r:id="rId10"/>
    <p:sldId id="265" r:id="rId11"/>
    <p:sldId id="266" r:id="rId12"/>
    <p:sldId id="267" r:id="rId13"/>
    <p:sldId id="268" r:id="rId14"/>
    <p:sldId id="269" r:id="rId15"/>
    <p:sldId id="270" r:id="rId16"/>
    <p:sldId id="281" r:id="rId17"/>
    <p:sldId id="284" r:id="rId18"/>
    <p:sldId id="285" r:id="rId19"/>
    <p:sldId id="278"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000070"/>
    <a:srgbClr val="0F007E"/>
    <a:srgbClr val="12009A"/>
    <a:srgbClr val="0D006C"/>
    <a:srgbClr val="006BC3"/>
    <a:srgbClr val="006BC8"/>
    <a:srgbClr val="006BCC"/>
    <a:srgbClr val="0078C4"/>
    <a:srgbClr val="0070C4"/>
    <a:srgbClr val="0075C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560" autoAdjust="0"/>
    <p:restoredTop sz="94660"/>
  </p:normalViewPr>
  <p:slideViewPr>
    <p:cSldViewPr>
      <p:cViewPr varScale="1">
        <p:scale>
          <a:sx n="113" d="100"/>
          <a:sy n="113" d="100"/>
        </p:scale>
        <p:origin x="-1050" y="-10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FD0C5596-57BD-4F89-8785-752C9603692F}" type="datetimeFigureOut">
              <a:rPr lang="en-US" smtClean="0"/>
              <a:pPr/>
              <a:t>6/20/2012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9A39738-AA00-45E3-9679-86825A60B48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D0C5596-57BD-4F89-8785-752C9603692F}" type="datetimeFigureOut">
              <a:rPr lang="en-US" smtClean="0"/>
              <a:pPr/>
              <a:t>6/20/2012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A39738-AA00-45E3-9679-86825A60B48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D0C5596-57BD-4F89-8785-752C9603692F}" type="datetimeFigureOut">
              <a:rPr lang="en-US" smtClean="0"/>
              <a:pPr/>
              <a:t>6/20/2012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A39738-AA00-45E3-9679-86825A60B48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D0C5596-57BD-4F89-8785-752C9603692F}" type="datetimeFigureOut">
              <a:rPr lang="en-US" smtClean="0"/>
              <a:pPr/>
              <a:t>6/20/2012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A39738-AA00-45E3-9679-86825A60B48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D0C5596-57BD-4F89-8785-752C9603692F}" type="datetimeFigureOut">
              <a:rPr lang="en-US" smtClean="0"/>
              <a:pPr/>
              <a:t>6/20/2012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A39738-AA00-45E3-9679-86825A60B48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D0C5596-57BD-4F89-8785-752C9603692F}" type="datetimeFigureOut">
              <a:rPr lang="en-US" smtClean="0"/>
              <a:pPr/>
              <a:t>6/20/2012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A39738-AA00-45E3-9679-86825A60B48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D0C5596-57BD-4F89-8785-752C9603692F}" type="datetimeFigureOut">
              <a:rPr lang="en-US" smtClean="0"/>
              <a:pPr/>
              <a:t>6/20/2012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A39738-AA00-45E3-9679-86825A60B48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D0C5596-57BD-4F89-8785-752C9603692F}" type="datetimeFigureOut">
              <a:rPr lang="en-US" smtClean="0"/>
              <a:pPr/>
              <a:t>6/20/2012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A39738-AA00-45E3-9679-86825A60B48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0C5596-57BD-4F89-8785-752C9603692F}" type="datetimeFigureOut">
              <a:rPr lang="en-US" smtClean="0"/>
              <a:pPr/>
              <a:t>6/20/2012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A39738-AA00-45E3-9679-86825A60B48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D0C5596-57BD-4F89-8785-752C9603692F}" type="datetimeFigureOut">
              <a:rPr lang="en-US" smtClean="0"/>
              <a:pPr/>
              <a:t>6/20/2012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A39738-AA00-45E3-9679-86825A60B48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D0C5596-57BD-4F89-8785-752C9603692F}" type="datetimeFigureOut">
              <a:rPr lang="en-US" smtClean="0"/>
              <a:pPr/>
              <a:t>6/20/2012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59A39738-AA00-45E3-9679-86825A60B484}"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D0C5596-57BD-4F89-8785-752C9603692F}" type="datetimeFigureOut">
              <a:rPr lang="en-US" smtClean="0"/>
              <a:pPr/>
              <a:t>6/20/2012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9A39738-AA00-45E3-9679-86825A60B484}"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pic>
        <p:nvPicPr>
          <p:cNvPr id="3" name="Bilde 2" descr="MB vimpel transparent.png"/>
          <p:cNvPicPr>
            <a:picLocks noChangeAspect="1"/>
          </p:cNvPicPr>
          <p:nvPr userDrawn="1"/>
        </p:nvPicPr>
        <p:blipFill>
          <a:blip r:embed="rId13" cstate="print">
            <a:extLst>
              <a:ext uri="{28A0092B-C50C-407E-A947-70E740481C1C}">
                <a14:useLocalDpi xmlns:a14="http://schemas.microsoft.com/office/drawing/2010/main" xmlns="" val="0"/>
              </a:ext>
            </a:extLst>
          </a:blip>
          <a:stretch>
            <a:fillRect/>
          </a:stretch>
        </p:blipFill>
        <p:spPr>
          <a:xfrm>
            <a:off x="107505" y="44624"/>
            <a:ext cx="936104" cy="468052"/>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hyperlink" Target="http://www.lovdata.no/cgi-wift/ldles?doc=/sf/sf/sf-19751201-0005.html" TargetMode="Externa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hyperlink" Target="http://old.sjofartsdir.no/upload/Vis%20Sj%C3%B8vett/Spill/sjovetttest.swf" TargetMode="Externa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hyperlink" Target="http://batforerproven.cappelendamm.no/" TargetMode="External"/><Relationship Id="rId2" Type="http://schemas.openxmlformats.org/officeDocument/2006/relationships/hyperlink" Target="http://tjenester.aftenposten.no/quiz/quiz.htm?method=start&amp;id=2689" TargetMode="External"/><Relationship Id="rId1" Type="http://schemas.openxmlformats.org/officeDocument/2006/relationships/slideLayout" Target="../slideLayouts/slideLayout6.xml"/><Relationship Id="rId6" Type="http://schemas.openxmlformats.org/officeDocument/2006/relationships/hyperlink" Target="http://www.havna.com/wip4/detail.epl?id=174168&amp;cat=5865" TargetMode="External"/><Relationship Id="rId5" Type="http://schemas.openxmlformats.org/officeDocument/2006/relationships/hyperlink" Target="http://www.tryggferdsel.no/gratis_eksamenssporsmol.html" TargetMode="External"/><Relationship Id="rId4" Type="http://schemas.openxmlformats.org/officeDocument/2006/relationships/hyperlink" Target="http://www.livredd.no/test/test.htm" TargetMode="External"/></Relationships>
</file>

<file path=ppt/slides/_rels/slide16.xml.rels><?xml version="1.0" encoding="UTF-8" standalone="yes"?>
<Relationships xmlns="http://schemas.openxmlformats.org/package/2006/relationships"><Relationship Id="rId2" Type="http://schemas.openxmlformats.org/officeDocument/2006/relationships/hyperlink" Target="http://www.sjovett.no/"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www.sjofartsdir.no/Global/skjema/Retningslinjer%20for%20b%C3%A5tf%C3%B8rerpr%C3%B8ven%2005%20%202011%20-%20Rev%2012%2005.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lovdata.no/cgi-wift/ldles?doc=/sf/sf/sf-20091221-1739.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371600"/>
            <a:ext cx="7851648" cy="1697360"/>
          </a:xfrm>
        </p:spPr>
        <p:txBody>
          <a:bodyPr/>
          <a:lstStyle/>
          <a:p>
            <a:r>
              <a:rPr lang="nb-NO" dirty="0" smtClean="0"/>
              <a:t>KURS FOR BÅTFØRERPRØVEN</a:t>
            </a:r>
            <a:endParaRPr lang="en-US" dirty="0"/>
          </a:p>
        </p:txBody>
      </p:sp>
      <p:sp>
        <p:nvSpPr>
          <p:cNvPr id="3" name="Subtitle 2"/>
          <p:cNvSpPr>
            <a:spLocks noGrp="1"/>
          </p:cNvSpPr>
          <p:nvPr>
            <p:ph type="subTitle" idx="1"/>
          </p:nvPr>
        </p:nvSpPr>
        <p:spPr/>
        <p:txBody>
          <a:bodyPr anchor="ctr">
            <a:normAutofit/>
          </a:bodyPr>
          <a:lstStyle/>
          <a:p>
            <a:r>
              <a:rPr lang="nb-NO" sz="6000" dirty="0" smtClean="0">
                <a:solidFill>
                  <a:srgbClr val="000070"/>
                </a:solidFill>
              </a:rPr>
              <a:t>03-05. august 2012</a:t>
            </a:r>
          </a:p>
        </p:txBody>
      </p:sp>
      <p:pic>
        <p:nvPicPr>
          <p:cNvPr id="4" name="Bilde 3" descr="MB logo lang transparent.pn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123728" y="5085184"/>
            <a:ext cx="6906308" cy="1273979"/>
          </a:xfrm>
          <a:prstGeom prst="rect">
            <a:avLst/>
          </a:prstGeom>
        </p:spPr>
      </p:pic>
    </p:spTree>
    <p:extLst>
      <p:ext uri="{BB962C8B-B14F-4D97-AF65-F5344CB8AC3E}">
        <p14:creationId xmlns:p14="http://schemas.microsoft.com/office/powerpoint/2010/main" xmlns="" val="15255549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xmlns="" val="3555630422"/>
              </p:ext>
            </p:extLst>
          </p:nvPr>
        </p:nvGraphicFramePr>
        <p:xfrm>
          <a:off x="395536" y="1340770"/>
          <a:ext cx="2304256" cy="5302700"/>
        </p:xfrm>
        <a:graphic>
          <a:graphicData uri="http://schemas.openxmlformats.org/drawingml/2006/table">
            <a:tbl>
              <a:tblPr/>
              <a:tblGrid>
                <a:gridCol w="1872208"/>
                <a:gridCol w="432048"/>
              </a:tblGrid>
              <a:tr h="149940">
                <a:tc>
                  <a:txBody>
                    <a:bodyPr/>
                    <a:lstStyle/>
                    <a:p>
                      <a:pPr>
                        <a:spcAft>
                          <a:spcPts val="0"/>
                        </a:spcAft>
                      </a:pPr>
                      <a:r>
                        <a:rPr lang="nb-NO" sz="900" b="1" noProof="0" smtClean="0">
                          <a:effectLst/>
                          <a:latin typeface="Arial"/>
                        </a:rPr>
                        <a:t>Vikeregler for motorbåter</a:t>
                      </a:r>
                      <a:endParaRPr lang="nb-NO" sz="900" noProof="0">
                        <a:effectLst/>
                      </a:endParaRPr>
                    </a:p>
                  </a:txBody>
                  <a:tcPr marL="17281" marR="17281" marT="8641" marB="8641">
                    <a:lnL>
                      <a:noFill/>
                    </a:lnL>
                    <a:lnR>
                      <a:noFill/>
                    </a:lnR>
                    <a:lnT>
                      <a:noFill/>
                    </a:lnT>
                    <a:lnB>
                      <a:noFill/>
                    </a:lnB>
                  </a:tcPr>
                </a:tc>
                <a:tc>
                  <a:txBody>
                    <a:bodyPr/>
                    <a:lstStyle/>
                    <a:p>
                      <a:endParaRPr lang="nb-NO" sz="900" noProof="0"/>
                    </a:p>
                  </a:txBody>
                  <a:tcPr marL="17281" marR="17281" marT="8641" marB="8641">
                    <a:lnL>
                      <a:noFill/>
                    </a:lnL>
                    <a:lnR>
                      <a:noFill/>
                    </a:lnR>
                    <a:lnT>
                      <a:noFill/>
                    </a:lnT>
                    <a:lnB>
                      <a:noFill/>
                    </a:lnB>
                  </a:tcPr>
                </a:tc>
              </a:tr>
              <a:tr h="1001506">
                <a:tc>
                  <a:txBody>
                    <a:bodyPr/>
                    <a:lstStyle/>
                    <a:p>
                      <a:pPr marL="342900" lvl="0" indent="-342900">
                        <a:spcAft>
                          <a:spcPts val="0"/>
                        </a:spcAft>
                        <a:tabLst>
                          <a:tab pos="457200" algn="l"/>
                        </a:tabLst>
                      </a:pPr>
                      <a:r>
                        <a:rPr lang="nb-NO" sz="900" b="1" noProof="0">
                          <a:effectLst/>
                          <a:latin typeface="Arial"/>
                        </a:rPr>
                        <a:t>1. Hold til høyre for møtende båt</a:t>
                      </a:r>
                      <a:br>
                        <a:rPr lang="nb-NO" sz="900" b="1" noProof="0">
                          <a:effectLst/>
                          <a:latin typeface="Arial"/>
                        </a:rPr>
                      </a:br>
                      <a:r>
                        <a:rPr lang="nb-NO" sz="900" noProof="0">
                          <a:effectLst/>
                          <a:latin typeface="Arial"/>
                        </a:rPr>
                        <a:t>Når to </a:t>
                      </a:r>
                      <a:r>
                        <a:rPr lang="nb-NO" sz="1000" noProof="0">
                          <a:effectLst/>
                          <a:latin typeface="Arial"/>
                        </a:rPr>
                        <a:t>motorbåter</a:t>
                      </a:r>
                      <a:r>
                        <a:rPr lang="nb-NO" sz="900" noProof="0">
                          <a:effectLst/>
                          <a:latin typeface="Arial"/>
                        </a:rPr>
                        <a:t> styrer mot hverandre, skal begge i god tid vike litt til styrbord. Båtene vil da passere hverandre på babord (venstre) side.</a:t>
                      </a:r>
                      <a:endParaRPr lang="nb-NO" sz="900" noProof="0">
                        <a:effectLst/>
                      </a:endParaRPr>
                    </a:p>
                  </a:txBody>
                  <a:tcPr marL="17281" marR="17281" marT="8641" marB="8641">
                    <a:lnL>
                      <a:noFill/>
                    </a:lnL>
                    <a:lnR>
                      <a:noFill/>
                    </a:lnR>
                    <a:lnT>
                      <a:noFill/>
                    </a:lnT>
                    <a:lnB>
                      <a:noFill/>
                    </a:lnB>
                  </a:tcPr>
                </a:tc>
                <a:tc>
                  <a:txBody>
                    <a:bodyPr/>
                    <a:lstStyle/>
                    <a:p>
                      <a:endParaRPr lang="nb-NO" sz="900" noProof="0"/>
                    </a:p>
                  </a:txBody>
                  <a:tcPr marL="17281" marR="17281" marT="8641" marB="8641">
                    <a:lnL>
                      <a:noFill/>
                    </a:lnL>
                    <a:lnR>
                      <a:noFill/>
                    </a:lnR>
                    <a:lnT>
                      <a:noFill/>
                    </a:lnT>
                    <a:lnB>
                      <a:noFill/>
                    </a:lnB>
                  </a:tcPr>
                </a:tc>
              </a:tr>
              <a:tr h="1110495">
                <a:tc>
                  <a:txBody>
                    <a:bodyPr/>
                    <a:lstStyle/>
                    <a:p>
                      <a:pPr marL="342900" lvl="0" indent="-342900">
                        <a:spcAft>
                          <a:spcPts val="0"/>
                        </a:spcAft>
                        <a:tabLst>
                          <a:tab pos="457200" algn="l"/>
                        </a:tabLst>
                      </a:pPr>
                      <a:r>
                        <a:rPr lang="nb-NO" sz="900" b="1" noProof="0">
                          <a:effectLst/>
                          <a:latin typeface="Arial"/>
                        </a:rPr>
                        <a:t>2. Vik for båter fra styrbord</a:t>
                      </a:r>
                      <a:br>
                        <a:rPr lang="nb-NO" sz="900" b="1" noProof="0">
                          <a:effectLst/>
                          <a:latin typeface="Arial"/>
                        </a:rPr>
                      </a:br>
                      <a:r>
                        <a:rPr lang="nb-NO" sz="900" noProof="0">
                          <a:effectLst/>
                          <a:latin typeface="Arial"/>
                        </a:rPr>
                        <a:t>Når to motorbåter styrer kurser som skjærer hverandre og det er fare for sammenstøt, skal den som kommer fra babord vike for den som kommer fra styrbord.</a:t>
                      </a:r>
                      <a:endParaRPr lang="nb-NO" sz="900" noProof="0">
                        <a:effectLst/>
                      </a:endParaRPr>
                    </a:p>
                  </a:txBody>
                  <a:tcPr marL="17281" marR="17281" marT="8641" marB="8641">
                    <a:lnL>
                      <a:noFill/>
                    </a:lnL>
                    <a:lnR>
                      <a:noFill/>
                    </a:lnR>
                    <a:lnT>
                      <a:noFill/>
                    </a:lnT>
                    <a:lnB>
                      <a:noFill/>
                    </a:lnB>
                  </a:tcPr>
                </a:tc>
                <a:tc>
                  <a:txBody>
                    <a:bodyPr/>
                    <a:lstStyle/>
                    <a:p>
                      <a:endParaRPr lang="nb-NO" sz="900" noProof="0"/>
                    </a:p>
                  </a:txBody>
                  <a:tcPr marL="17281" marR="17281" marT="8641" marB="8641">
                    <a:lnL>
                      <a:noFill/>
                    </a:lnL>
                    <a:lnR>
                      <a:noFill/>
                    </a:lnR>
                    <a:lnT>
                      <a:noFill/>
                    </a:lnT>
                    <a:lnB>
                      <a:noFill/>
                    </a:lnB>
                  </a:tcPr>
                </a:tc>
              </a:tr>
              <a:tr h="674537">
                <a:tc>
                  <a:txBody>
                    <a:bodyPr/>
                    <a:lstStyle/>
                    <a:p>
                      <a:pPr marL="342900" lvl="0" indent="-342900">
                        <a:spcAft>
                          <a:spcPts val="0"/>
                        </a:spcAft>
                        <a:tabLst>
                          <a:tab pos="457200" algn="l"/>
                        </a:tabLst>
                      </a:pPr>
                      <a:r>
                        <a:rPr lang="nb-NO" sz="900" b="1" noProof="0">
                          <a:effectLst/>
                          <a:latin typeface="Arial"/>
                        </a:rPr>
                        <a:t>3. Motorbåt viker for seilbåt</a:t>
                      </a:r>
                      <a:r>
                        <a:rPr lang="nb-NO" sz="900" noProof="0">
                          <a:effectLst/>
                          <a:latin typeface="Arial"/>
                        </a:rPr>
                        <a:t/>
                      </a:r>
                      <a:br>
                        <a:rPr lang="nb-NO" sz="900" noProof="0">
                          <a:effectLst/>
                          <a:latin typeface="Arial"/>
                        </a:rPr>
                      </a:br>
                      <a:r>
                        <a:rPr lang="nb-NO" sz="900" noProof="0">
                          <a:effectLst/>
                          <a:latin typeface="Arial"/>
                        </a:rPr>
                        <a:t>Når en motorbåt og en seilbåt styrer slik at det er fare for sammenstøt, skal motorbåten vike.</a:t>
                      </a:r>
                      <a:endParaRPr lang="nb-NO" sz="900" noProof="0">
                        <a:effectLst/>
                      </a:endParaRPr>
                    </a:p>
                  </a:txBody>
                  <a:tcPr marL="17281" marR="17281" marT="8641" marB="8641">
                    <a:lnL>
                      <a:noFill/>
                    </a:lnL>
                    <a:lnR>
                      <a:noFill/>
                    </a:lnR>
                    <a:lnT>
                      <a:noFill/>
                    </a:lnT>
                    <a:lnB>
                      <a:noFill/>
                    </a:lnB>
                  </a:tcPr>
                </a:tc>
                <a:tc>
                  <a:txBody>
                    <a:bodyPr/>
                    <a:lstStyle/>
                    <a:p>
                      <a:endParaRPr lang="nb-NO" sz="900" noProof="0"/>
                    </a:p>
                  </a:txBody>
                  <a:tcPr marL="17281" marR="17281" marT="8641" marB="8641">
                    <a:lnL>
                      <a:noFill/>
                    </a:lnL>
                    <a:lnR>
                      <a:noFill/>
                    </a:lnR>
                    <a:lnT>
                      <a:noFill/>
                    </a:lnT>
                    <a:lnB>
                      <a:noFill/>
                    </a:lnB>
                  </a:tcPr>
                </a:tc>
              </a:tr>
              <a:tr h="149940">
                <a:tc>
                  <a:txBody>
                    <a:bodyPr/>
                    <a:lstStyle/>
                    <a:p>
                      <a:endParaRPr lang="nb-NO" sz="900" noProof="0"/>
                    </a:p>
                  </a:txBody>
                  <a:tcPr marL="17281" marR="17281" marT="8641" marB="8641">
                    <a:lnL>
                      <a:noFill/>
                    </a:lnL>
                    <a:lnR>
                      <a:noFill/>
                    </a:lnR>
                    <a:lnT>
                      <a:noFill/>
                    </a:lnT>
                    <a:lnB>
                      <a:noFill/>
                    </a:lnB>
                  </a:tcPr>
                </a:tc>
                <a:tc>
                  <a:txBody>
                    <a:bodyPr/>
                    <a:lstStyle/>
                    <a:p>
                      <a:endParaRPr lang="nb-NO" sz="900" noProof="0"/>
                    </a:p>
                  </a:txBody>
                  <a:tcPr marL="17281" marR="17281" marT="8641" marB="8641">
                    <a:lnL>
                      <a:noFill/>
                    </a:lnL>
                    <a:lnR>
                      <a:noFill/>
                    </a:lnR>
                    <a:lnT>
                      <a:noFill/>
                    </a:lnT>
                    <a:lnB>
                      <a:noFill/>
                    </a:lnB>
                  </a:tcPr>
                </a:tc>
              </a:tr>
              <a:tr h="149940">
                <a:tc>
                  <a:txBody>
                    <a:bodyPr/>
                    <a:lstStyle/>
                    <a:p>
                      <a:pPr>
                        <a:spcAft>
                          <a:spcPts val="0"/>
                        </a:spcAft>
                      </a:pPr>
                      <a:r>
                        <a:rPr lang="nb-NO" sz="900" b="1" noProof="0" smtClean="0">
                          <a:effectLst/>
                          <a:latin typeface="Arial"/>
                        </a:rPr>
                        <a:t>Vikeregler mellom seilbåter</a:t>
                      </a:r>
                      <a:endParaRPr lang="nb-NO" sz="900" noProof="0">
                        <a:effectLst/>
                      </a:endParaRPr>
                    </a:p>
                  </a:txBody>
                  <a:tcPr marL="17281" marR="17281" marT="8641" marB="8641">
                    <a:lnL>
                      <a:noFill/>
                    </a:lnL>
                    <a:lnR>
                      <a:noFill/>
                    </a:lnR>
                    <a:lnT>
                      <a:noFill/>
                    </a:lnT>
                    <a:lnB>
                      <a:noFill/>
                    </a:lnB>
                  </a:tcPr>
                </a:tc>
                <a:tc>
                  <a:txBody>
                    <a:bodyPr/>
                    <a:lstStyle/>
                    <a:p>
                      <a:endParaRPr lang="nb-NO" sz="900" noProof="0"/>
                    </a:p>
                  </a:txBody>
                  <a:tcPr marL="17281" marR="17281" marT="8641" marB="8641">
                    <a:lnL>
                      <a:noFill/>
                    </a:lnL>
                    <a:lnR>
                      <a:noFill/>
                    </a:lnR>
                    <a:lnT>
                      <a:noFill/>
                    </a:lnT>
                    <a:lnB>
                      <a:noFill/>
                    </a:lnB>
                  </a:tcPr>
                </a:tc>
              </a:tr>
              <a:tr h="1127708">
                <a:tc>
                  <a:txBody>
                    <a:bodyPr/>
                    <a:lstStyle/>
                    <a:p>
                      <a:pPr marL="342900" lvl="0" indent="-342900">
                        <a:spcAft>
                          <a:spcPts val="0"/>
                        </a:spcAft>
                        <a:tabLst>
                          <a:tab pos="457200" algn="l"/>
                        </a:tabLst>
                      </a:pPr>
                      <a:r>
                        <a:rPr lang="nb-NO" sz="900" b="1" noProof="0">
                          <a:effectLst/>
                          <a:latin typeface="Arial"/>
                        </a:rPr>
                        <a:t>1. Seilbåt med vinden inn fra babord viker for seilbåt med vinden inn fra styrbord</a:t>
                      </a:r>
                      <a:br>
                        <a:rPr lang="nb-NO" sz="900" b="1" noProof="0">
                          <a:effectLst/>
                          <a:latin typeface="Arial"/>
                        </a:rPr>
                      </a:br>
                      <a:r>
                        <a:rPr lang="nb-NO" sz="900" noProof="0">
                          <a:effectLst/>
                          <a:latin typeface="Arial"/>
                        </a:rPr>
                        <a:t>Når to seilbåter får vinden inn på </a:t>
                      </a:r>
                      <a:r>
                        <a:rPr lang="nb-NO" sz="900" i="1" noProof="0">
                          <a:effectLst/>
                          <a:latin typeface="Arial"/>
                        </a:rPr>
                        <a:t>forskjellig</a:t>
                      </a:r>
                      <a:r>
                        <a:rPr lang="nb-NO" sz="900" noProof="0">
                          <a:effectLst/>
                          <a:latin typeface="Arial"/>
                        </a:rPr>
                        <a:t> side, skal den som får vinden inn fra babord side vike for den andre.</a:t>
                      </a:r>
                      <a:r>
                        <a:rPr lang="nb-NO" sz="900" i="1" noProof="0">
                          <a:effectLst/>
                          <a:latin typeface="Arial"/>
                        </a:rPr>
                        <a:t> </a:t>
                      </a:r>
                      <a:endParaRPr lang="nb-NO" sz="900" noProof="0">
                        <a:effectLst/>
                      </a:endParaRPr>
                    </a:p>
                  </a:txBody>
                  <a:tcPr marL="17281" marR="17281" marT="8641" marB="8641">
                    <a:lnL>
                      <a:noFill/>
                    </a:lnL>
                    <a:lnR>
                      <a:noFill/>
                    </a:lnR>
                    <a:lnT>
                      <a:noFill/>
                    </a:lnT>
                    <a:lnB>
                      <a:noFill/>
                    </a:lnB>
                  </a:tcPr>
                </a:tc>
                <a:tc>
                  <a:txBody>
                    <a:bodyPr/>
                    <a:lstStyle/>
                    <a:p>
                      <a:endParaRPr lang="nb-NO" sz="900" noProof="0"/>
                    </a:p>
                  </a:txBody>
                  <a:tcPr marL="17281" marR="17281" marT="8641" marB="8641">
                    <a:lnL>
                      <a:noFill/>
                    </a:lnL>
                    <a:lnR>
                      <a:noFill/>
                    </a:lnR>
                    <a:lnT>
                      <a:noFill/>
                    </a:lnT>
                    <a:lnB>
                      <a:noFill/>
                    </a:lnB>
                  </a:tcPr>
                </a:tc>
              </a:tr>
              <a:tr h="892516">
                <a:tc>
                  <a:txBody>
                    <a:bodyPr/>
                    <a:lstStyle/>
                    <a:p>
                      <a:pPr marL="342900" lvl="0" indent="-342900">
                        <a:spcAft>
                          <a:spcPts val="0"/>
                        </a:spcAft>
                        <a:tabLst>
                          <a:tab pos="457200" algn="l"/>
                        </a:tabLst>
                      </a:pPr>
                      <a:r>
                        <a:rPr lang="nb-NO" sz="900" b="1" noProof="0">
                          <a:effectLst/>
                          <a:latin typeface="Arial"/>
                        </a:rPr>
                        <a:t>2. Lobåt viker for lebåt</a:t>
                      </a:r>
                      <a:r>
                        <a:rPr lang="nb-NO" sz="900" noProof="0">
                          <a:effectLst/>
                          <a:latin typeface="Arial"/>
                        </a:rPr>
                        <a:t/>
                      </a:r>
                      <a:br>
                        <a:rPr lang="nb-NO" sz="900" noProof="0">
                          <a:effectLst/>
                          <a:latin typeface="Arial"/>
                        </a:rPr>
                      </a:br>
                      <a:r>
                        <a:rPr lang="nb-NO" sz="900" noProof="0">
                          <a:effectLst/>
                          <a:latin typeface="Arial"/>
                        </a:rPr>
                        <a:t>Når to seilbåter har vinden inn fra </a:t>
                      </a:r>
                      <a:r>
                        <a:rPr lang="nb-NO" sz="900" i="1" noProof="0">
                          <a:effectLst/>
                          <a:latin typeface="Arial"/>
                        </a:rPr>
                        <a:t>samme</a:t>
                      </a:r>
                      <a:r>
                        <a:rPr lang="nb-NO" sz="900" noProof="0">
                          <a:effectLst/>
                          <a:latin typeface="Arial"/>
                        </a:rPr>
                        <a:t> side, skal båten som er "nærmest" vinden vike for den andre. Ta ikke vinden fra andre seilere!</a:t>
                      </a:r>
                      <a:endParaRPr lang="nb-NO" sz="900" noProof="0">
                        <a:effectLst/>
                      </a:endParaRPr>
                    </a:p>
                  </a:txBody>
                  <a:tcPr marL="17281" marR="17281" marT="8641" marB="8641">
                    <a:lnL>
                      <a:noFill/>
                    </a:lnL>
                    <a:lnR>
                      <a:noFill/>
                    </a:lnR>
                    <a:lnT>
                      <a:noFill/>
                    </a:lnT>
                    <a:lnB>
                      <a:noFill/>
                    </a:lnB>
                  </a:tcPr>
                </a:tc>
                <a:tc>
                  <a:txBody>
                    <a:bodyPr/>
                    <a:lstStyle/>
                    <a:p>
                      <a:endParaRPr lang="nb-NO" sz="900" noProof="0" dirty="0"/>
                    </a:p>
                  </a:txBody>
                  <a:tcPr marL="17281" marR="17281" marT="8641" marB="8641">
                    <a:lnL>
                      <a:noFill/>
                    </a:lnL>
                    <a:lnR>
                      <a:noFill/>
                    </a:lnR>
                    <a:lnT>
                      <a:noFill/>
                    </a:lnT>
                    <a:lnB>
                      <a:noFill/>
                    </a:lnB>
                  </a:tcPr>
                </a:tc>
              </a:tr>
            </a:tbl>
          </a:graphicData>
        </a:graphic>
      </p:graphicFrame>
      <p:sp>
        <p:nvSpPr>
          <p:cNvPr id="3" name="Rectangle 1"/>
          <p:cNvSpPr>
            <a:spLocks noChangeArrowheads="1"/>
          </p:cNvSpPr>
          <p:nvPr/>
        </p:nvSpPr>
        <p:spPr bwMode="auto">
          <a:xfrm>
            <a:off x="1619672" y="595740"/>
            <a:ext cx="2366024" cy="47448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12696" tIns="6348" rIns="12696" bIns="6348"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r>
              <a:rPr kumimoji="0" lang="en-US" sz="2000" b="1" i="0" u="none" strike="noStrike" cap="none" normalizeH="0" baseline="0" dirty="0" smtClean="0">
                <a:ln>
                  <a:noFill/>
                </a:ln>
                <a:solidFill>
                  <a:srgbClr val="606060"/>
                </a:solidFill>
                <a:effectLst/>
                <a:latin typeface="Arial" pitchFamily="34" charset="0"/>
                <a:cs typeface="Arial" pitchFamily="34" charset="0"/>
              </a:rPr>
              <a:t>SJØVEISREGLENE</a:t>
            </a: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sz="1000" b="1" i="1" u="none" strike="noStrike" cap="none" normalizeH="0" baseline="0" dirty="0" smtClean="0">
                <a:ln>
                  <a:noFill/>
                </a:ln>
                <a:solidFill>
                  <a:srgbClr val="666666"/>
                </a:solidFill>
                <a:effectLst/>
                <a:latin typeface="Arial" pitchFamily="34" charset="0"/>
                <a:cs typeface="Arial" pitchFamily="34" charset="0"/>
              </a:rPr>
              <a:t>23. april 2008.</a:t>
            </a:r>
            <a:endParaRPr kumimoji="0" lang="en-US" sz="6000" b="1"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12" name="Table 11"/>
          <p:cNvGraphicFramePr>
            <a:graphicFrameLocks noGrp="1"/>
          </p:cNvGraphicFramePr>
          <p:nvPr>
            <p:extLst>
              <p:ext uri="{D42A27DB-BD31-4B8C-83A1-F6EECF244321}">
                <p14:modId xmlns:p14="http://schemas.microsoft.com/office/powerpoint/2010/main" xmlns="" val="4037382713"/>
              </p:ext>
            </p:extLst>
          </p:nvPr>
        </p:nvGraphicFramePr>
        <p:xfrm>
          <a:off x="4644008" y="1309607"/>
          <a:ext cx="2664296" cy="5359753"/>
        </p:xfrm>
        <a:graphic>
          <a:graphicData uri="http://schemas.openxmlformats.org/drawingml/2006/table">
            <a:tbl>
              <a:tblPr/>
              <a:tblGrid>
                <a:gridCol w="2505804"/>
                <a:gridCol w="158492"/>
              </a:tblGrid>
              <a:tr h="172766">
                <a:tc>
                  <a:txBody>
                    <a:bodyPr/>
                    <a:lstStyle/>
                    <a:p>
                      <a:pPr>
                        <a:spcAft>
                          <a:spcPts val="0"/>
                        </a:spcAft>
                      </a:pPr>
                      <a:r>
                        <a:rPr lang="en-US" sz="900" b="1" dirty="0">
                          <a:effectLst/>
                          <a:latin typeface="Arial"/>
                        </a:rPr>
                        <a:t>Andre vikeregler</a:t>
                      </a:r>
                      <a:r>
                        <a:rPr lang="en-US" sz="900" dirty="0">
                          <a:effectLst/>
                          <a:latin typeface="Arial"/>
                        </a:rPr>
                        <a:t> </a:t>
                      </a:r>
                      <a:endParaRPr lang="en-US" sz="900" dirty="0">
                        <a:effectLst/>
                      </a:endParaRPr>
                    </a:p>
                  </a:txBody>
                  <a:tcPr marL="17281" marR="17281" marT="8641" marB="8641">
                    <a:lnL>
                      <a:noFill/>
                    </a:lnL>
                    <a:lnR>
                      <a:noFill/>
                    </a:lnR>
                    <a:lnT>
                      <a:noFill/>
                    </a:lnT>
                    <a:lnB>
                      <a:noFill/>
                    </a:lnB>
                  </a:tcPr>
                </a:tc>
                <a:tc>
                  <a:txBody>
                    <a:bodyPr/>
                    <a:lstStyle/>
                    <a:p>
                      <a:endParaRPr lang="en-US" sz="900" dirty="0"/>
                    </a:p>
                  </a:txBody>
                  <a:tcPr marL="17281" marR="17281" marT="8641" marB="8641">
                    <a:lnL>
                      <a:noFill/>
                    </a:lnL>
                    <a:lnR>
                      <a:noFill/>
                    </a:lnR>
                    <a:lnT>
                      <a:noFill/>
                    </a:lnT>
                    <a:lnB>
                      <a:noFill/>
                    </a:lnB>
                  </a:tcPr>
                </a:tc>
              </a:tr>
              <a:tr h="1220220">
                <a:tc>
                  <a:txBody>
                    <a:bodyPr/>
                    <a:lstStyle/>
                    <a:p>
                      <a:pPr marL="342900" lvl="0" indent="-342900">
                        <a:spcAft>
                          <a:spcPts val="0"/>
                        </a:spcAft>
                        <a:tabLst>
                          <a:tab pos="457200" algn="l"/>
                        </a:tabLst>
                      </a:pPr>
                      <a:r>
                        <a:rPr lang="nb-NO" sz="900" b="1" dirty="0">
                          <a:effectLst/>
                          <a:latin typeface="Arial"/>
                        </a:rPr>
                        <a:t>1. Innhentende båt viker for båt som blir innhentet. </a:t>
                      </a:r>
                      <a:r>
                        <a:rPr lang="nb-NO" sz="900" dirty="0">
                          <a:effectLst/>
                          <a:latin typeface="Arial"/>
                        </a:rPr>
                        <a:t>En båt som tar igjen en annen båt, skal vike for den som blir tatt igjen. Dette gjelder også for en seilbåt som tar igjen en motorbåt. Hvis du må forbi, velg den siden som er lengst bort fra annen trafikk eller land. Er du i tvil om du er innhentende eller ikke, skal du gå ut ifra at du er det. </a:t>
                      </a:r>
                      <a:endParaRPr lang="nb-NO" sz="900" dirty="0">
                        <a:effectLst/>
                      </a:endParaRPr>
                    </a:p>
                  </a:txBody>
                  <a:tcPr marL="17281" marR="17281" marT="8641" marB="8641">
                    <a:lnL>
                      <a:noFill/>
                    </a:lnL>
                    <a:lnR>
                      <a:noFill/>
                    </a:lnR>
                    <a:lnT>
                      <a:noFill/>
                    </a:lnT>
                    <a:lnB>
                      <a:noFill/>
                    </a:lnB>
                  </a:tcPr>
                </a:tc>
                <a:tc>
                  <a:txBody>
                    <a:bodyPr/>
                    <a:lstStyle/>
                    <a:p>
                      <a:endParaRPr lang="en-US" sz="900" dirty="0"/>
                    </a:p>
                  </a:txBody>
                  <a:tcPr marL="17281" marR="17281" marT="8641" marB="8641">
                    <a:lnL>
                      <a:noFill/>
                    </a:lnL>
                    <a:lnR>
                      <a:noFill/>
                    </a:lnR>
                    <a:lnT>
                      <a:noFill/>
                    </a:lnT>
                    <a:lnB>
                      <a:noFill/>
                    </a:lnB>
                  </a:tcPr>
                </a:tc>
              </a:tr>
              <a:tr h="952804">
                <a:tc>
                  <a:txBody>
                    <a:bodyPr/>
                    <a:lstStyle/>
                    <a:p>
                      <a:pPr marL="342900" lvl="0" indent="-342900">
                        <a:spcAft>
                          <a:spcPts val="0"/>
                        </a:spcAft>
                        <a:tabLst>
                          <a:tab pos="457200" algn="l"/>
                        </a:tabLst>
                      </a:pPr>
                      <a:r>
                        <a:rPr lang="nb-NO" sz="900" b="1" dirty="0">
                          <a:effectLst/>
                          <a:latin typeface="Arial"/>
                        </a:rPr>
                        <a:t>2. Hold god avstand til nyttetrafikk.</a:t>
                      </a:r>
                      <a:r>
                        <a:rPr lang="nb-NO" sz="900" dirty="0">
                          <a:effectLst/>
                          <a:latin typeface="Arial"/>
                        </a:rPr>
                        <a:t> Lystfartøy og åpne båter som drives frem med årer, seil eller maskin, skal mest mulig holde av veien for større fartøy, rutegående ferger og annen nyttetrafikk, når de passerer et trangt farvann, en sterkt beferdet lei eller et havneområde. </a:t>
                      </a:r>
                      <a:endParaRPr lang="nb-NO" sz="900" dirty="0">
                        <a:effectLst/>
                      </a:endParaRPr>
                    </a:p>
                  </a:txBody>
                  <a:tcPr marL="17281" marR="17281" marT="8641" marB="8641">
                    <a:lnL>
                      <a:noFill/>
                    </a:lnL>
                    <a:lnR>
                      <a:noFill/>
                    </a:lnR>
                    <a:lnT>
                      <a:noFill/>
                    </a:lnT>
                    <a:lnB>
                      <a:noFill/>
                    </a:lnB>
                  </a:tcPr>
                </a:tc>
                <a:tc>
                  <a:txBody>
                    <a:bodyPr/>
                    <a:lstStyle/>
                    <a:p>
                      <a:endParaRPr lang="en-US" sz="900"/>
                    </a:p>
                  </a:txBody>
                  <a:tcPr marL="17281" marR="17281" marT="8641" marB="8641">
                    <a:lnL>
                      <a:noFill/>
                    </a:lnL>
                    <a:lnR>
                      <a:noFill/>
                    </a:lnR>
                    <a:lnT>
                      <a:noFill/>
                    </a:lnT>
                    <a:lnB>
                      <a:noFill/>
                    </a:lnB>
                  </a:tcPr>
                </a:tc>
              </a:tr>
              <a:tr h="1621345">
                <a:tc>
                  <a:txBody>
                    <a:bodyPr/>
                    <a:lstStyle/>
                    <a:p>
                      <a:pPr marL="342900" lvl="0" indent="-342900">
                        <a:spcAft>
                          <a:spcPts val="0"/>
                        </a:spcAft>
                        <a:tabLst>
                          <a:tab pos="457200" algn="l"/>
                        </a:tabLst>
                      </a:pPr>
                      <a:r>
                        <a:rPr lang="nb-NO" sz="900" b="1" dirty="0">
                          <a:effectLst/>
                          <a:latin typeface="Arial"/>
                        </a:rPr>
                        <a:t>3. Hold til styrbord i trange led. </a:t>
                      </a:r>
                      <a:r>
                        <a:rPr lang="nb-NO" sz="900" dirty="0">
                          <a:effectLst/>
                          <a:latin typeface="Arial"/>
                        </a:rPr>
                        <a:t>En båt som seiler i en trang led eller et trangt løp skal holde til styrbord, så nær ledens eller løpets yttergrense som mulig, når det lar seg gjøre uten fare. Båter mindre enn 20 meter og seilbåter skal ikke sjenere gjennomfarten for en stor båt som bare kan gå sikkert i en trang led eller et trangt løp. En fiskebåt skal ikke sjenere gjennomfarten for en hvilken som helst annen båt som går i trang led eller et trangt løp.</a:t>
                      </a:r>
                      <a:endParaRPr lang="nb-NO" sz="900" dirty="0">
                        <a:effectLst/>
                      </a:endParaRPr>
                    </a:p>
                  </a:txBody>
                  <a:tcPr marL="17281" marR="17281" marT="8641" marB="8641">
                    <a:lnL>
                      <a:noFill/>
                    </a:lnL>
                    <a:lnR>
                      <a:noFill/>
                    </a:lnR>
                    <a:lnT>
                      <a:noFill/>
                    </a:lnT>
                    <a:lnB>
                      <a:noFill/>
                    </a:lnB>
                  </a:tcPr>
                </a:tc>
                <a:tc>
                  <a:txBody>
                    <a:bodyPr/>
                    <a:lstStyle/>
                    <a:p>
                      <a:endParaRPr lang="en-US" sz="900"/>
                    </a:p>
                  </a:txBody>
                  <a:tcPr marL="17281" marR="17281" marT="8641" marB="8641">
                    <a:lnL>
                      <a:noFill/>
                    </a:lnL>
                    <a:lnR>
                      <a:noFill/>
                    </a:lnR>
                    <a:lnT>
                      <a:noFill/>
                    </a:lnT>
                    <a:lnB>
                      <a:noFill/>
                    </a:lnB>
                  </a:tcPr>
                </a:tc>
              </a:tr>
              <a:tr h="819096">
                <a:tc>
                  <a:txBody>
                    <a:bodyPr/>
                    <a:lstStyle/>
                    <a:p>
                      <a:pPr marL="342900" lvl="0" indent="-342900">
                        <a:spcAft>
                          <a:spcPts val="0"/>
                        </a:spcAft>
                        <a:tabLst>
                          <a:tab pos="457200" algn="l"/>
                        </a:tabLst>
                      </a:pPr>
                      <a:r>
                        <a:rPr lang="nb-NO" sz="900" b="1">
                          <a:effectLst/>
                          <a:latin typeface="Arial"/>
                        </a:rPr>
                        <a:t>4. Hold god avstand til båter som ikke kan manøvrere normalt.</a:t>
                      </a:r>
                      <a:r>
                        <a:rPr lang="nb-NO" sz="900">
                          <a:effectLst/>
                          <a:latin typeface="Arial"/>
                        </a:rPr>
                        <a:t/>
                      </a:r>
                      <a:br>
                        <a:rPr lang="nb-NO" sz="900">
                          <a:effectLst/>
                          <a:latin typeface="Arial"/>
                        </a:rPr>
                      </a:br>
                      <a:r>
                        <a:rPr lang="nb-NO" sz="900">
                          <a:effectLst/>
                          <a:latin typeface="Arial"/>
                        </a:rPr>
                        <a:t>Både motorbåter og seilbåter skal vike for båter som fisker, som ikke er under kommando, eller som har begrenset evne til å manøvrere.</a:t>
                      </a:r>
                      <a:endParaRPr lang="nb-NO" sz="900">
                        <a:effectLst/>
                      </a:endParaRPr>
                    </a:p>
                  </a:txBody>
                  <a:tcPr marL="17281" marR="17281" marT="8641" marB="8641">
                    <a:lnL>
                      <a:noFill/>
                    </a:lnL>
                    <a:lnR>
                      <a:noFill/>
                    </a:lnR>
                    <a:lnT>
                      <a:noFill/>
                    </a:lnT>
                    <a:lnB>
                      <a:noFill/>
                    </a:lnB>
                  </a:tcPr>
                </a:tc>
                <a:tc>
                  <a:txBody>
                    <a:bodyPr/>
                    <a:lstStyle/>
                    <a:p>
                      <a:endParaRPr lang="en-US" sz="900"/>
                    </a:p>
                  </a:txBody>
                  <a:tcPr marL="17281" marR="17281" marT="8641" marB="8641">
                    <a:lnL>
                      <a:noFill/>
                    </a:lnL>
                    <a:lnR>
                      <a:noFill/>
                    </a:lnR>
                    <a:lnT>
                      <a:noFill/>
                    </a:lnT>
                    <a:lnB>
                      <a:noFill/>
                    </a:lnB>
                  </a:tcPr>
                </a:tc>
              </a:tr>
              <a:tr h="454419">
                <a:tc gridSpan="2">
                  <a:txBody>
                    <a:bodyPr/>
                    <a:lstStyle/>
                    <a:p>
                      <a:pPr>
                        <a:spcAft>
                          <a:spcPts val="0"/>
                        </a:spcAft>
                      </a:pPr>
                      <a:r>
                        <a:rPr lang="nb-NO" sz="900" b="0" dirty="0">
                          <a:effectLst/>
                          <a:latin typeface="Arial"/>
                        </a:rPr>
                        <a:t>Dette er bare et lite utdrag av Sjøveisreglene. </a:t>
                      </a:r>
                      <a:r>
                        <a:rPr lang="nb-NO" sz="900" b="0" dirty="0">
                          <a:effectLst/>
                          <a:latin typeface="Arial"/>
                          <a:hlinkClick r:id="rId2"/>
                        </a:rPr>
                        <a:t>Klikk her for å lese hele forskriften</a:t>
                      </a:r>
                      <a:r>
                        <a:rPr lang="nb-NO" sz="900" b="0" dirty="0" smtClean="0">
                          <a:effectLst/>
                          <a:latin typeface="Arial"/>
                        </a:rPr>
                        <a:t>.</a:t>
                      </a:r>
                      <a:endParaRPr lang="nb-NO" sz="900" dirty="0">
                        <a:effectLst/>
                      </a:endParaRPr>
                    </a:p>
                  </a:txBody>
                  <a:tcPr marL="17281" marR="17281" marT="8641" marB="8641">
                    <a:lnL>
                      <a:noFill/>
                    </a:lnL>
                    <a:lnR>
                      <a:noFill/>
                    </a:lnR>
                    <a:lnT>
                      <a:noFill/>
                    </a:lnT>
                    <a:lnB>
                      <a:noFill/>
                    </a:lnB>
                  </a:tcPr>
                </a:tc>
                <a:tc hMerge="1">
                  <a:txBody>
                    <a:bodyPr/>
                    <a:lstStyle/>
                    <a:p>
                      <a:endParaRPr lang="en-US"/>
                    </a:p>
                  </a:txBody>
                  <a:tcPr/>
                </a:tc>
              </a:tr>
            </a:tbl>
          </a:graphicData>
        </a:graphic>
      </p:graphicFrame>
      <p:pic>
        <p:nvPicPr>
          <p:cNvPr id="1032" name="Picture 8"/>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805536" y="1628800"/>
            <a:ext cx="1009650" cy="7048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3" name="Picture 9"/>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2802684" y="2708920"/>
            <a:ext cx="990600" cy="7143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4" name="Picture 10"/>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2805536" y="3717032"/>
            <a:ext cx="981075" cy="7143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2800773" y="4725144"/>
            <a:ext cx="990600" cy="7048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7" cstate="print">
            <a:extLst>
              <a:ext uri="{28A0092B-C50C-407E-A947-70E740481C1C}">
                <a14:useLocalDpi xmlns:a14="http://schemas.microsoft.com/office/drawing/2010/main" xmlns="" val="0"/>
              </a:ext>
            </a:extLst>
          </a:blip>
          <a:srcRect/>
          <a:stretch>
            <a:fillRect/>
          </a:stretch>
        </p:blipFill>
        <p:spPr bwMode="auto">
          <a:xfrm>
            <a:off x="2777791" y="5877272"/>
            <a:ext cx="990600" cy="7048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7" name="Picture 13"/>
          <p:cNvPicPr>
            <a:picLocks noChangeAspect="1" noChangeArrowheads="1"/>
          </p:cNvPicPr>
          <p:nvPr/>
        </p:nvPicPr>
        <p:blipFill>
          <a:blip r:embed="rId8" cstate="print">
            <a:extLst>
              <a:ext uri="{28A0092B-C50C-407E-A947-70E740481C1C}">
                <a14:useLocalDpi xmlns:a14="http://schemas.microsoft.com/office/drawing/2010/main" xmlns="" val="0"/>
              </a:ext>
            </a:extLst>
          </a:blip>
          <a:srcRect/>
          <a:stretch>
            <a:fillRect/>
          </a:stretch>
        </p:blipFill>
        <p:spPr bwMode="auto">
          <a:xfrm>
            <a:off x="7452320" y="1340768"/>
            <a:ext cx="1009650" cy="7143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 name="TextBox 5"/>
          <p:cNvSpPr txBox="1"/>
          <p:nvPr/>
        </p:nvSpPr>
        <p:spPr>
          <a:xfrm>
            <a:off x="4427984" y="764704"/>
            <a:ext cx="3944689" cy="338554"/>
          </a:xfrm>
          <a:prstGeom prst="rect">
            <a:avLst/>
          </a:prstGeom>
          <a:noFill/>
          <a:ln>
            <a:solidFill>
              <a:schemeClr val="tx2"/>
            </a:solidFill>
          </a:ln>
        </p:spPr>
        <p:txBody>
          <a:bodyPr wrap="square" rtlCol="0">
            <a:spAutoFit/>
          </a:bodyPr>
          <a:lstStyle/>
          <a:p>
            <a:r>
              <a:rPr lang="nb-NO" sz="800" i="1" dirty="0">
                <a:solidFill>
                  <a:prstClr val="black"/>
                </a:solidFill>
                <a:latin typeface="Arial"/>
              </a:rPr>
              <a:t>Sjøveisreglene er internasjonale regler som gjelder for alle som ferdes i båt. Et vesentlig element i Sjøveisreglene er prinsippene for styring og </a:t>
            </a:r>
            <a:r>
              <a:rPr lang="nb-NO" sz="800" i="1" dirty="0" smtClean="0">
                <a:solidFill>
                  <a:prstClr val="black"/>
                </a:solidFill>
                <a:latin typeface="Arial"/>
              </a:rPr>
              <a:t>seilas.</a:t>
            </a:r>
            <a:endParaRPr lang="en-US" i="1" dirty="0"/>
          </a:p>
        </p:txBody>
      </p:sp>
    </p:spTree>
    <p:extLst>
      <p:ext uri="{BB962C8B-B14F-4D97-AF65-F5344CB8AC3E}">
        <p14:creationId xmlns:p14="http://schemas.microsoft.com/office/powerpoint/2010/main" xmlns="" val="16998495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152524" y="0"/>
            <a:ext cx="4787627" cy="686804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40364422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9492639">
            <a:off x="311061" y="2822298"/>
            <a:ext cx="3394720" cy="780696"/>
          </a:xfrm>
        </p:spPr>
        <p:txBody>
          <a:bodyPr>
            <a:normAutofit fontScale="90000"/>
          </a:bodyPr>
          <a:lstStyle/>
          <a:p>
            <a:r>
              <a:rPr lang="en-US" b="1" dirty="0"/>
              <a:t>Brannreglene</a:t>
            </a:r>
            <a:endParaRPr lang="en-US" dirty="0"/>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4067944" y="908720"/>
            <a:ext cx="4457700" cy="56578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4338446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9550200">
            <a:off x="-20182" y="2074863"/>
            <a:ext cx="4160838" cy="1143000"/>
          </a:xfrm>
        </p:spPr>
        <p:txBody>
          <a:bodyPr/>
          <a:lstStyle/>
          <a:p>
            <a:r>
              <a:rPr lang="en-US" b="1" dirty="0"/>
              <a:t>Sjøvettreglene</a:t>
            </a: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xmlns="" val="1438958849"/>
              </p:ext>
            </p:extLst>
          </p:nvPr>
        </p:nvGraphicFramePr>
        <p:xfrm>
          <a:off x="4067944" y="980728"/>
          <a:ext cx="4680520" cy="5688632"/>
        </p:xfrm>
        <a:graphic>
          <a:graphicData uri="http://schemas.openxmlformats.org/drawingml/2006/table">
            <a:tbl>
              <a:tblPr/>
              <a:tblGrid>
                <a:gridCol w="1872208"/>
                <a:gridCol w="2808312"/>
              </a:tblGrid>
              <a:tr h="4207732">
                <a:tc gridSpan="2">
                  <a:txBody>
                    <a:bodyPr/>
                    <a:lstStyle/>
                    <a:p>
                      <a:r>
                        <a:rPr lang="nb-NO" sz="1200" b="1" dirty="0"/>
                        <a:t>1. Tenk sikkerhet.</a:t>
                      </a:r>
                      <a:r>
                        <a:rPr lang="nb-NO" sz="1200" dirty="0"/>
                        <a:t> </a:t>
                      </a:r>
                      <a:br>
                        <a:rPr lang="nb-NO" sz="1200" dirty="0"/>
                      </a:br>
                      <a:r>
                        <a:rPr lang="nb-NO" sz="1200" dirty="0"/>
                        <a:t>Kunnskap og planlegging reduserer risikoen og øker trivselen. </a:t>
                      </a:r>
                      <a:br>
                        <a:rPr lang="nb-NO" sz="1200" dirty="0"/>
                      </a:br>
                      <a:r>
                        <a:rPr lang="nb-NO" sz="1200" dirty="0"/>
                        <a:t/>
                      </a:r>
                      <a:br>
                        <a:rPr lang="nb-NO" sz="1200" dirty="0"/>
                      </a:br>
                      <a:r>
                        <a:rPr lang="nb-NO" sz="1200" b="1" dirty="0"/>
                        <a:t>2. Ta med nødvendig utstyr.</a:t>
                      </a:r>
                      <a:r>
                        <a:rPr lang="nb-NO" sz="1200" dirty="0"/>
                        <a:t> </a:t>
                      </a:r>
                      <a:br>
                        <a:rPr lang="nb-NO" sz="1200" dirty="0"/>
                      </a:br>
                      <a:r>
                        <a:rPr lang="nb-NO" sz="1200" dirty="0"/>
                        <a:t>Utstyret må holdes i orden og være lett tilgjengelig.</a:t>
                      </a:r>
                      <a:br>
                        <a:rPr lang="nb-NO" sz="1200" dirty="0"/>
                      </a:br>
                      <a:r>
                        <a:rPr lang="nb-NO" sz="1200" dirty="0"/>
                        <a:t/>
                      </a:r>
                      <a:br>
                        <a:rPr lang="nb-NO" sz="1200" dirty="0"/>
                      </a:br>
                      <a:r>
                        <a:rPr lang="nb-NO" sz="1200" b="1" dirty="0"/>
                        <a:t>3. Respekter vær og farvann.</a:t>
                      </a:r>
                      <a:br>
                        <a:rPr lang="nb-NO" sz="1200" b="1" dirty="0"/>
                      </a:br>
                      <a:r>
                        <a:rPr lang="nb-NO" sz="1200" dirty="0"/>
                        <a:t>Båten må bare benyttes under egnede forhold. </a:t>
                      </a:r>
                      <a:br>
                        <a:rPr lang="nb-NO" sz="1200" dirty="0"/>
                      </a:br>
                      <a:r>
                        <a:rPr lang="nb-NO" sz="1200" dirty="0"/>
                        <a:t/>
                      </a:r>
                      <a:br>
                        <a:rPr lang="nb-NO" sz="1200" dirty="0"/>
                      </a:br>
                      <a:r>
                        <a:rPr lang="nb-NO" sz="1200" b="1" dirty="0"/>
                        <a:t>4. Følg Sjøveisreglene.</a:t>
                      </a:r>
                      <a:r>
                        <a:rPr lang="nb-NO" sz="1200" dirty="0"/>
                        <a:t/>
                      </a:r>
                      <a:br>
                        <a:rPr lang="nb-NO" sz="1200" dirty="0"/>
                      </a:br>
                      <a:r>
                        <a:rPr lang="nb-NO" sz="1200" dirty="0"/>
                        <a:t>Bestemmelsene om vikeplikt, hastighet og lanterneføring må overholdes. </a:t>
                      </a:r>
                      <a:br>
                        <a:rPr lang="nb-NO" sz="1200" dirty="0"/>
                      </a:br>
                      <a:r>
                        <a:rPr lang="nb-NO" sz="1200" dirty="0"/>
                        <a:t/>
                      </a:r>
                      <a:br>
                        <a:rPr lang="nb-NO" sz="1200" dirty="0"/>
                      </a:br>
                      <a:r>
                        <a:rPr lang="nb-NO" sz="1200" b="1" dirty="0"/>
                        <a:t>5. Bruk redningsvest eller flyteplagg.</a:t>
                      </a:r>
                      <a:br>
                        <a:rPr lang="nb-NO" sz="1200" b="1" dirty="0"/>
                      </a:br>
                      <a:r>
                        <a:rPr lang="nb-NO" sz="1200" dirty="0"/>
                        <a:t>Det er påbudt med godkjent flyteutstyr til alle om bord. </a:t>
                      </a:r>
                      <a:br>
                        <a:rPr lang="nb-NO" sz="1200" dirty="0"/>
                      </a:br>
                      <a:r>
                        <a:rPr lang="nb-NO" sz="1200" dirty="0"/>
                        <a:t/>
                      </a:r>
                      <a:br>
                        <a:rPr lang="nb-NO" sz="1200" dirty="0"/>
                      </a:br>
                      <a:r>
                        <a:rPr lang="nb-NO" sz="1200" b="1" dirty="0"/>
                        <a:t>6. Vær uthvilt og edru.</a:t>
                      </a:r>
                      <a:br>
                        <a:rPr lang="nb-NO" sz="1200" b="1" dirty="0"/>
                      </a:br>
                      <a:r>
                        <a:rPr lang="nb-NO" sz="1200" dirty="0"/>
                        <a:t>Promillegrensen er 0,8 når du fører båt. </a:t>
                      </a:r>
                      <a:br>
                        <a:rPr lang="nb-NO" sz="1200" dirty="0"/>
                      </a:br>
                      <a:r>
                        <a:rPr lang="nb-NO" sz="1200" dirty="0"/>
                        <a:t/>
                      </a:r>
                      <a:br>
                        <a:rPr lang="nb-NO" sz="1200" dirty="0"/>
                      </a:br>
                      <a:r>
                        <a:rPr lang="nb-NO" sz="1200" b="1" dirty="0"/>
                        <a:t>7. Vis hensyn.</a:t>
                      </a:r>
                      <a:br>
                        <a:rPr lang="nb-NO" sz="1200" b="1" dirty="0"/>
                      </a:br>
                      <a:r>
                        <a:rPr lang="nb-NO" sz="1200" dirty="0"/>
                        <a:t>Sikkerhet, miljø og trivsel er et felles ansvar.</a:t>
                      </a:r>
                      <a:br>
                        <a:rPr lang="nb-NO" sz="1200" dirty="0"/>
                      </a:br>
                      <a:endParaRPr lang="nb-NO" sz="1200" dirty="0"/>
                    </a:p>
                  </a:txBody>
                  <a:tcPr marL="38845" marR="38845" marT="19422" marB="19422">
                    <a:lnL>
                      <a:noFill/>
                    </a:lnL>
                    <a:lnR>
                      <a:noFill/>
                    </a:lnR>
                    <a:lnT>
                      <a:noFill/>
                    </a:lnT>
                    <a:lnB>
                      <a:noFill/>
                    </a:lnB>
                  </a:tcPr>
                </a:tc>
                <a:tc hMerge="1">
                  <a:txBody>
                    <a:bodyPr/>
                    <a:lstStyle/>
                    <a:p>
                      <a:endParaRPr lang="en-US"/>
                    </a:p>
                  </a:txBody>
                  <a:tcPr/>
                </a:tc>
              </a:tr>
              <a:tr h="1480900">
                <a:tc>
                  <a:txBody>
                    <a:bodyPr/>
                    <a:lstStyle/>
                    <a:p>
                      <a:endParaRPr lang="en-US" sz="2800">
                        <a:solidFill>
                          <a:srgbClr val="FF0000"/>
                        </a:solidFill>
                        <a:effectLst/>
                        <a:latin typeface="Arial"/>
                        <a:ea typeface="Times New Roman"/>
                      </a:endParaRPr>
                    </a:p>
                  </a:txBody>
                  <a:tcPr marL="38845" marR="38845" marT="19422" marB="19422">
                    <a:lnL>
                      <a:noFill/>
                    </a:lnL>
                    <a:lnR>
                      <a:noFill/>
                    </a:lnR>
                    <a:lnT>
                      <a:noFill/>
                    </a:lnT>
                    <a:lnB>
                      <a:noFill/>
                    </a:lnB>
                  </a:tcPr>
                </a:tc>
                <a:tc>
                  <a:txBody>
                    <a:bodyPr/>
                    <a:lstStyle/>
                    <a:p>
                      <a:endParaRPr lang="nb-NO" sz="1200" b="1" dirty="0"/>
                    </a:p>
                    <a:p>
                      <a:r>
                        <a:rPr lang="nb-NO" sz="1200" b="1" dirty="0"/>
                        <a:t>Forbered deg på at det kan skje </a:t>
                      </a:r>
                      <a:br>
                        <a:rPr lang="nb-NO" sz="1200" b="1" dirty="0"/>
                      </a:br>
                      <a:r>
                        <a:rPr lang="nb-NO" sz="1200" b="1" dirty="0"/>
                        <a:t>en ulykke, og tenk igjennom </a:t>
                      </a:r>
                      <a:br>
                        <a:rPr lang="nb-NO" sz="1200" b="1" dirty="0"/>
                      </a:br>
                      <a:r>
                        <a:rPr lang="nb-NO" sz="1200" b="1" dirty="0"/>
                        <a:t>hvordan du bør forholde deg: </a:t>
                      </a:r>
                      <a:br>
                        <a:rPr lang="nb-NO" sz="1200" b="1" dirty="0"/>
                      </a:br>
                      <a:r>
                        <a:rPr lang="nb-NO" sz="1200" b="1" dirty="0"/>
                        <a:t>Behold roen, bli ved båten og </a:t>
                      </a:r>
                      <a:br>
                        <a:rPr lang="nb-NO" sz="1200" b="1" dirty="0"/>
                      </a:br>
                      <a:r>
                        <a:rPr lang="nb-NO" sz="1200" b="1" dirty="0"/>
                        <a:t>tilkall hjelp.</a:t>
                      </a:r>
                      <a:endParaRPr lang="nb-NO" sz="1200" dirty="0"/>
                    </a:p>
                  </a:txBody>
                  <a:tcPr marL="38845" marR="38845" marT="19422" marB="19422">
                    <a:lnL>
                      <a:noFill/>
                    </a:lnL>
                    <a:lnR>
                      <a:noFill/>
                    </a:lnR>
                    <a:lnT>
                      <a:noFill/>
                    </a:lnT>
                    <a:lnB>
                      <a:noFill/>
                    </a:lnB>
                  </a:tcPr>
                </a:tc>
              </a:tr>
            </a:tbl>
          </a:graphicData>
        </a:graphic>
      </p:graphicFrame>
      <p:pic>
        <p:nvPicPr>
          <p:cNvPr id="4097" name="Picture 1" hidden="1"/>
          <p:cNvPicPr>
            <a:picLocks noSelect="1" noChangeAspect="1" noChangeArrowheads="1"/>
          </p:cNvPicPr>
          <p:nvPr/>
        </p:nvPicPr>
        <p:blipFill>
          <a:blip cstate="print">
            <a:extLst>
              <a:ext uri="{28A0092B-C50C-407E-A947-70E740481C1C}">
                <a14:useLocalDpi xmlns:a14="http://schemas.microsoft.com/office/drawing/2010/main" xmlns="" val="0"/>
              </a:ext>
            </a:extLst>
          </a:blip>
          <a:srcRect/>
          <a:stretch>
            <a:fillRect/>
          </a:stretch>
        </p:blipFill>
        <p:spPr bwMode="auto">
          <a:xfrm>
            <a:off x="3665538" y="1712913"/>
            <a:ext cx="1587500" cy="1587500"/>
          </a:xfrm>
          <a:prstGeom prst="rect">
            <a:avLst/>
          </a:prstGeom>
          <a:noFill/>
          <a:extLst>
            <a:ext uri="{909E8E84-426E-40dd-AFC4-6F175D3DCCD1}">
              <a14:hiddenFill xmlns:a14="http://schemas.microsoft.com/office/drawing/2010/main" xmlns="">
                <a:solidFill>
                  <a:srgbClr val="FFFFFF"/>
                </a:solidFill>
              </a14:hiddenFill>
            </a:ext>
          </a:extLst>
        </p:spPr>
      </p:pic>
      <p:pic>
        <p:nvPicPr>
          <p:cNvPr id="4098" name="Picture 2" descr="http://old.sjofartsdir.no/upload/Vis%20Sj%c3%b8vett/Sjovettfarger-petter_1.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4427984" y="5157191"/>
            <a:ext cx="1240532" cy="1215721"/>
          </a:xfrm>
          <a:prstGeom prst="rect">
            <a:avLst/>
          </a:prstGeom>
          <a:noFill/>
          <a:extLst>
            <a:ext uri="{909E8E84-426E-40dd-AFC4-6F175D3DCCD1}">
              <a14:hiddenFill xmlns:a14="http://schemas.microsoft.com/office/drawing/2010/main" xmlns="">
                <a:solidFill>
                  <a:srgbClr val="FFFFFF"/>
                </a:solidFill>
              </a14:hiddenFill>
            </a:ext>
          </a:extLst>
        </p:spPr>
      </p:pic>
      <p:sp>
        <p:nvSpPr>
          <p:cNvPr id="4" name="Rectangle 3"/>
          <p:cNvSpPr>
            <a:spLocks noChangeArrowheads="1"/>
          </p:cNvSpPr>
          <p:nvPr/>
        </p:nvSpPr>
        <p:spPr bwMode="auto">
          <a:xfrm>
            <a:off x="3665538" y="1712913"/>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1432995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Sjøvettspillet</a:t>
            </a:r>
            <a:endParaRPr lang="en-US" dirty="0"/>
          </a:p>
        </p:txBody>
      </p:sp>
      <p:sp>
        <p:nvSpPr>
          <p:cNvPr id="3" name="Rectangle 2"/>
          <p:cNvSpPr/>
          <p:nvPr/>
        </p:nvSpPr>
        <p:spPr>
          <a:xfrm>
            <a:off x="755576" y="3356992"/>
            <a:ext cx="7045518" cy="646331"/>
          </a:xfrm>
          <a:prstGeom prst="rect">
            <a:avLst/>
          </a:prstGeom>
        </p:spPr>
        <p:txBody>
          <a:bodyPr wrap="none">
            <a:spAutoFit/>
          </a:bodyPr>
          <a:lstStyle/>
          <a:p>
            <a:r>
              <a:rPr lang="nb-NO" sz="3600" smtClean="0"/>
              <a:t>Prøv dine kunnskaper i </a:t>
            </a:r>
            <a:r>
              <a:rPr lang="nb-NO" sz="3600" smtClean="0">
                <a:hlinkClick r:id="rId2" action="ppaction://hlinkfile"/>
              </a:rPr>
              <a:t>sjøvettspillet.</a:t>
            </a:r>
            <a:endParaRPr lang="nb-NO" sz="3600"/>
          </a:p>
        </p:txBody>
      </p:sp>
      <p:sp>
        <p:nvSpPr>
          <p:cNvPr id="4" name="Rectangle 3"/>
          <p:cNvSpPr/>
          <p:nvPr/>
        </p:nvSpPr>
        <p:spPr>
          <a:xfrm>
            <a:off x="539552" y="4941168"/>
            <a:ext cx="7344816" cy="369332"/>
          </a:xfrm>
          <a:prstGeom prst="rect">
            <a:avLst/>
          </a:prstGeom>
        </p:spPr>
        <p:txBody>
          <a:bodyPr wrap="square">
            <a:spAutoFit/>
          </a:bodyPr>
          <a:lstStyle/>
          <a:p>
            <a:r>
              <a:rPr lang="en-US" dirty="0" smtClean="0"/>
              <a:t>(</a:t>
            </a:r>
            <a:r>
              <a:rPr lang="en-US" dirty="0" smtClean="0">
                <a:hlinkClick r:id="rId2"/>
              </a:rPr>
              <a:t>http://old.sjofartsdir.no/upload/Vis%20Sj%c3%b8vett/Spill/sjovetttest.swf</a:t>
            </a:r>
            <a:r>
              <a:rPr lang="en-US" dirty="0" smtClean="0"/>
              <a:t> )</a:t>
            </a:r>
            <a:endParaRPr lang="en-US" dirty="0"/>
          </a:p>
        </p:txBody>
      </p:sp>
    </p:spTree>
    <p:extLst>
      <p:ext uri="{BB962C8B-B14F-4D97-AF65-F5344CB8AC3E}">
        <p14:creationId xmlns:p14="http://schemas.microsoft.com/office/powerpoint/2010/main" xmlns="" val="3893278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nb-NO" sz="5400" b="1" dirty="0"/>
              <a:t>Test deg </a:t>
            </a:r>
            <a:r>
              <a:rPr lang="nb-NO" sz="5400" b="1" dirty="0" smtClean="0"/>
              <a:t>selv</a:t>
            </a:r>
            <a:endParaRPr lang="en-US" dirty="0"/>
          </a:p>
        </p:txBody>
      </p:sp>
      <p:sp>
        <p:nvSpPr>
          <p:cNvPr id="3" name="Rectangle 2"/>
          <p:cNvSpPr/>
          <p:nvPr/>
        </p:nvSpPr>
        <p:spPr>
          <a:xfrm>
            <a:off x="253168" y="2132856"/>
            <a:ext cx="8495296" cy="4108817"/>
          </a:xfrm>
          <a:prstGeom prst="rect">
            <a:avLst/>
          </a:prstGeom>
        </p:spPr>
        <p:txBody>
          <a:bodyPr wrap="square">
            <a:spAutoFit/>
          </a:bodyPr>
          <a:lstStyle/>
          <a:p>
            <a:r>
              <a:rPr lang="nb-NO" dirty="0" smtClean="0">
                <a:effectLst/>
              </a:rPr>
              <a:t>Skal du ta båtførereksamen, men er usikker på hva du kan eller ikke kan? </a:t>
            </a:r>
          </a:p>
          <a:p>
            <a:r>
              <a:rPr lang="nb-NO" dirty="0" smtClean="0">
                <a:effectLst/>
              </a:rPr>
              <a:t>Nedenfor finner du en oversikt over sider hvor du kan teste deg selv.</a:t>
            </a:r>
            <a:r>
              <a:rPr lang="nb-NO" sz="2400" dirty="0" smtClean="0">
                <a:effectLst/>
              </a:rPr>
              <a:t> </a:t>
            </a:r>
          </a:p>
          <a:p>
            <a:endParaRPr lang="nb-NO" sz="2400" b="1" dirty="0" smtClean="0">
              <a:effectLst/>
            </a:endParaRPr>
          </a:p>
          <a:p>
            <a:r>
              <a:rPr lang="nb-NO" sz="2400" b="1" dirty="0" smtClean="0">
                <a:effectLst/>
              </a:rPr>
              <a:t>Test deg selv:</a:t>
            </a:r>
          </a:p>
          <a:p>
            <a:endParaRPr lang="nb-NO" sz="1100" dirty="0" smtClean="0">
              <a:effectLst/>
            </a:endParaRPr>
          </a:p>
          <a:p>
            <a:pPr marL="342900" indent="-342900">
              <a:buFont typeface="Arial" pitchFamily="34" charset="0"/>
              <a:buChar char="•"/>
            </a:pPr>
            <a:r>
              <a:rPr lang="nb-NO" sz="2400" dirty="0" smtClean="0">
                <a:effectLst/>
                <a:hlinkClick r:id="rId2" tooltip="Ta vår båtførerquiz i samarbeid med Aftenposten"/>
              </a:rPr>
              <a:t>Ta vår båtførerquiz i samarbeid med Aftenposten</a:t>
            </a:r>
            <a:endParaRPr lang="nb-NO" sz="2400" dirty="0" smtClean="0">
              <a:effectLst/>
            </a:endParaRPr>
          </a:p>
          <a:p>
            <a:pPr marL="800100" lvl="1" indent="-342900">
              <a:buFont typeface="Arial" pitchFamily="34" charset="0"/>
              <a:buChar char="•"/>
            </a:pPr>
            <a:r>
              <a:rPr lang="nb-NO" sz="1600" dirty="0" smtClean="0">
                <a:effectLst/>
                <a:hlinkClick r:id="rId2"/>
              </a:rPr>
              <a:t>http://tjenester.aftenposten.no/quiz/quiz.htm?method=start&amp;id=2689</a:t>
            </a:r>
            <a:r>
              <a:rPr lang="nb-NO" sz="1600" dirty="0" smtClean="0">
                <a:effectLst/>
              </a:rPr>
              <a:t> </a:t>
            </a:r>
          </a:p>
          <a:p>
            <a:pPr marL="342900" indent="-342900">
              <a:buFont typeface="Arial" pitchFamily="34" charset="0"/>
              <a:buChar char="•"/>
            </a:pPr>
            <a:r>
              <a:rPr lang="nb-NO" sz="2400" dirty="0" smtClean="0">
                <a:effectLst/>
                <a:hlinkClick r:id="rId3" tooltip="Test deg selv med spørsmål fra boka Veien til båtførerprøven"/>
              </a:rPr>
              <a:t>Test deg selv med spørsmål fra boka "Veien til båtførerprøven</a:t>
            </a:r>
            <a:endParaRPr lang="nb-NO" sz="2400" dirty="0" smtClean="0">
              <a:effectLst/>
            </a:endParaRPr>
          </a:p>
          <a:p>
            <a:pPr marL="800100" lvl="1" indent="-342900">
              <a:buFont typeface="Arial" pitchFamily="34" charset="0"/>
              <a:buChar char="•"/>
            </a:pPr>
            <a:r>
              <a:rPr lang="nb-NO" dirty="0" smtClean="0">
                <a:effectLst/>
                <a:hlinkClick r:id="rId3"/>
              </a:rPr>
              <a:t>http://batforerproven.cappelendamm.no/</a:t>
            </a:r>
            <a:r>
              <a:rPr lang="nb-NO" dirty="0" smtClean="0">
                <a:effectLst/>
              </a:rPr>
              <a:t> </a:t>
            </a:r>
          </a:p>
          <a:p>
            <a:pPr marL="342900" indent="-342900">
              <a:buFont typeface="Arial" pitchFamily="34" charset="0"/>
              <a:buChar char="•"/>
            </a:pPr>
            <a:r>
              <a:rPr lang="nb-NO" sz="2400" dirty="0" smtClean="0">
                <a:effectLst/>
                <a:hlinkClick r:id="rId4" tooltip="Test  hva du kan om båtførerprøven på livredd.no"/>
              </a:rPr>
              <a:t>www.livredd.no</a:t>
            </a:r>
            <a:endParaRPr lang="nb-NO" sz="2400" dirty="0" smtClean="0">
              <a:effectLst/>
            </a:endParaRPr>
          </a:p>
          <a:p>
            <a:pPr marL="342900" indent="-342900">
              <a:buFont typeface="Arial" pitchFamily="34" charset="0"/>
              <a:buChar char="•"/>
            </a:pPr>
            <a:r>
              <a:rPr lang="nb-NO" sz="2400" dirty="0" smtClean="0">
                <a:effectLst/>
                <a:hlinkClick r:id="rId5" tooltip="Test hva du kan om båtførerprøven på tryggferdsel.no"/>
              </a:rPr>
              <a:t>www.tryggferdsel.no</a:t>
            </a:r>
            <a:endParaRPr lang="nb-NO" sz="2400" dirty="0" smtClean="0">
              <a:effectLst/>
            </a:endParaRPr>
          </a:p>
          <a:p>
            <a:pPr marL="342900" indent="-342900">
              <a:buFont typeface="Arial" pitchFamily="34" charset="0"/>
              <a:buChar char="•"/>
            </a:pPr>
            <a:r>
              <a:rPr lang="nb-NO" sz="2400" dirty="0" smtClean="0">
                <a:effectLst/>
                <a:hlinkClick r:id="rId6" tooltip="Test hva du kan om båtførerprøven på havna.com"/>
              </a:rPr>
              <a:t>www.havna.com</a:t>
            </a:r>
            <a:endParaRPr lang="nb-NO" sz="2400" dirty="0">
              <a:effectLst/>
            </a:endParaRPr>
          </a:p>
        </p:txBody>
      </p:sp>
    </p:spTree>
    <p:extLst>
      <p:ext uri="{BB962C8B-B14F-4D97-AF65-F5344CB8AC3E}">
        <p14:creationId xmlns:p14="http://schemas.microsoft.com/office/powerpoint/2010/main" xmlns="" val="37105398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92696"/>
            <a:ext cx="8229600" cy="720080"/>
          </a:xfrm>
        </p:spPr>
        <p:txBody>
          <a:bodyPr>
            <a:normAutofit/>
          </a:bodyPr>
          <a:lstStyle/>
          <a:p>
            <a:r>
              <a:rPr lang="nb-NO" sz="3600" b="1" dirty="0" smtClean="0"/>
              <a:t>Sjøvett</a:t>
            </a:r>
            <a:endParaRPr lang="en-US" sz="3600" dirty="0"/>
          </a:p>
        </p:txBody>
      </p:sp>
      <p:sp>
        <p:nvSpPr>
          <p:cNvPr id="3" name="Content Placeholder 2"/>
          <p:cNvSpPr>
            <a:spLocks noGrp="1"/>
          </p:cNvSpPr>
          <p:nvPr>
            <p:ph idx="1"/>
          </p:nvPr>
        </p:nvSpPr>
        <p:spPr>
          <a:xfrm>
            <a:off x="457200" y="1700808"/>
            <a:ext cx="8229600" cy="4623792"/>
          </a:xfrm>
        </p:spPr>
        <p:txBody>
          <a:bodyPr>
            <a:normAutofit/>
          </a:bodyPr>
          <a:lstStyle/>
          <a:p>
            <a:pPr marL="0" indent="0">
              <a:buNone/>
            </a:pPr>
            <a:r>
              <a:rPr lang="nb-NO" sz="2400" b="1" dirty="0" smtClean="0"/>
              <a:t>-</a:t>
            </a:r>
            <a:r>
              <a:rPr lang="en-US" sz="1800" dirty="0" smtClean="0"/>
              <a:t>  </a:t>
            </a:r>
            <a:r>
              <a:rPr lang="en-US" sz="1800" dirty="0">
                <a:hlinkClick r:id="rId2" tooltip="Link til nettsiden for Vis Sjøvett"/>
              </a:rPr>
              <a:t>www.sjovett.no</a:t>
            </a:r>
            <a:endParaRPr lang="nb-NO" sz="1800" b="1" dirty="0"/>
          </a:p>
          <a:p>
            <a:pPr marL="0" indent="0">
              <a:buNone/>
            </a:pPr>
            <a:r>
              <a:rPr lang="nb-NO" sz="1800" dirty="0"/>
              <a:t>Formålet med </a:t>
            </a:r>
            <a:r>
              <a:rPr lang="nb-NO" sz="2400" i="1" dirty="0">
                <a:solidFill>
                  <a:schemeClr val="accent1">
                    <a:lumMod val="60000"/>
                    <a:lumOff val="40000"/>
                  </a:schemeClr>
                </a:solidFill>
              </a:rPr>
              <a:t>Vis sjøvett </a:t>
            </a:r>
            <a:r>
              <a:rPr lang="nb-NO" sz="1800" dirty="0"/>
              <a:t>er, gjennom opplæring, informasjon og andre tiltak, å bidra til</a:t>
            </a:r>
            <a:r>
              <a:rPr lang="nb-NO" sz="1800" dirty="0" smtClean="0"/>
              <a:t>:</a:t>
            </a:r>
          </a:p>
          <a:p>
            <a:pPr marL="0" indent="0">
              <a:buNone/>
            </a:pPr>
            <a:endParaRPr lang="nb-NO" sz="1800" dirty="0"/>
          </a:p>
          <a:p>
            <a:pPr>
              <a:buFont typeface="Wingdings" pitchFamily="2" charset="2"/>
              <a:buChar char="§"/>
            </a:pPr>
            <a:r>
              <a:rPr lang="nb-NO" sz="1800" dirty="0" smtClean="0"/>
              <a:t>å </a:t>
            </a:r>
            <a:r>
              <a:rPr lang="nb-NO" sz="1800" dirty="0"/>
              <a:t>forebygge ulykker i forbindelse med bruk av fritidsbåt </a:t>
            </a:r>
            <a:endParaRPr lang="nb-NO" sz="1800" dirty="0" smtClean="0"/>
          </a:p>
          <a:p>
            <a:pPr>
              <a:buFont typeface="Wingdings" pitchFamily="2" charset="2"/>
              <a:buChar char="§"/>
            </a:pPr>
            <a:r>
              <a:rPr lang="nb-NO" sz="1800" dirty="0" smtClean="0"/>
              <a:t>økt </a:t>
            </a:r>
            <a:r>
              <a:rPr lang="nb-NO" sz="1800" dirty="0"/>
              <a:t>miljøbevissthet blant </a:t>
            </a:r>
            <a:r>
              <a:rPr lang="nb-NO" sz="1800" dirty="0" smtClean="0"/>
              <a:t>fritidsbåtbrukere</a:t>
            </a:r>
          </a:p>
          <a:p>
            <a:pPr>
              <a:buFont typeface="Wingdings" pitchFamily="2" charset="2"/>
              <a:buChar char="§"/>
            </a:pPr>
            <a:r>
              <a:rPr lang="nb-NO" sz="1800" dirty="0" smtClean="0"/>
              <a:t>økt </a:t>
            </a:r>
            <a:r>
              <a:rPr lang="nb-NO" sz="1800" dirty="0"/>
              <a:t>trivsel for båtfolket gjennom sikker og hensynsfull adferd</a:t>
            </a:r>
          </a:p>
          <a:p>
            <a:pPr marL="0" indent="0">
              <a:buNone/>
            </a:pPr>
            <a:endParaRPr lang="nb-NO" sz="1800" dirty="0" smtClean="0"/>
          </a:p>
          <a:p>
            <a:pPr marL="0" indent="0">
              <a:buNone/>
            </a:pPr>
            <a:r>
              <a:rPr lang="nb-NO" sz="1800" dirty="0" smtClean="0"/>
              <a:t>Vis </a:t>
            </a:r>
            <a:r>
              <a:rPr lang="nb-NO" sz="1800" dirty="0"/>
              <a:t>Sjøvett er et nettverk av foreninger, som koordineres av Sjøfartsdirektoratet. På våre sider kan du få nyttige tips og bestille gratis materiell om båtbruk og sikkerhet</a:t>
            </a:r>
            <a:r>
              <a:rPr lang="nb-NO" sz="1800" dirty="0" smtClean="0"/>
              <a:t>.</a:t>
            </a:r>
            <a:endParaRPr lang="nb-NO" sz="1800" dirty="0"/>
          </a:p>
        </p:txBody>
      </p:sp>
    </p:spTree>
    <p:extLst>
      <p:ext uri="{BB962C8B-B14F-4D97-AF65-F5344CB8AC3E}">
        <p14:creationId xmlns:p14="http://schemas.microsoft.com/office/powerpoint/2010/main" xmlns="" val="41321274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899592" y="1179324"/>
            <a:ext cx="7416824" cy="498598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2400" b="1" i="0" u="none" strike="noStrike" cap="none" normalizeH="0" baseline="0" dirty="0" smtClean="0">
                <a:ln>
                  <a:noFill/>
                </a:ln>
                <a:solidFill>
                  <a:srgbClr val="003366"/>
                </a:solidFill>
                <a:effectLst/>
                <a:latin typeface="Verdana" pitchFamily="34" charset="0"/>
                <a:cs typeface="Arial" pitchFamily="34" charset="0"/>
              </a:rPr>
              <a:t>FRITIDSBÅRSKIPPERSERTIFIKAT</a:t>
            </a:r>
            <a:endParaRPr kumimoji="0" lang="nb-NO"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b-NO" sz="1600" b="0" i="0" u="none" strike="noStrike" cap="none" normalizeH="0" baseline="0" dirty="0" smtClean="0">
                <a:ln>
                  <a:noFill/>
                </a:ln>
                <a:solidFill>
                  <a:schemeClr val="tx1"/>
                </a:solidFill>
                <a:effectLst/>
                <a:latin typeface="Arial" pitchFamily="34" charset="0"/>
                <a:cs typeface="Arial" pitchFamily="34" charset="0"/>
              </a:rPr>
              <a:t>(Kan arrangeres ved behov.)</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nb-NO"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b-NO" sz="1800" b="0" i="0" u="none" strike="noStrike" cap="none" normalizeH="0" baseline="0" dirty="0" smtClean="0">
                <a:ln>
                  <a:noFill/>
                </a:ln>
                <a:solidFill>
                  <a:schemeClr val="tx1"/>
                </a:solidFill>
                <a:effectLst/>
                <a:latin typeface="Arial" pitchFamily="34" charset="0"/>
                <a:cs typeface="Arial" pitchFamily="34" charset="0"/>
              </a:rPr>
              <a:t>Kursprogrammet består av følgende delfag: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nb-NO" sz="1400" b="0" i="0" u="none" strike="noStrike" cap="none" normalizeH="0" baseline="0" dirty="0" smtClean="0">
                <a:ln>
                  <a:noFill/>
                </a:ln>
                <a:solidFill>
                  <a:schemeClr val="tx1"/>
                </a:solidFill>
                <a:effectLst/>
                <a:latin typeface="Arial" pitchFamily="34" charset="0"/>
                <a:cs typeface="Arial" pitchFamily="34" charset="0"/>
                <a:hlinkClick r:id=""/>
              </a:rPr>
              <a:t>Kystnavigasjon</a:t>
            </a:r>
            <a:endParaRPr kumimoji="0" lang="nb-NO"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nb-NO" sz="1400" b="0" i="0" u="none" strike="noStrike" cap="none" normalizeH="0" baseline="0" dirty="0" smtClean="0">
                <a:ln>
                  <a:noFill/>
                </a:ln>
                <a:solidFill>
                  <a:schemeClr val="tx1"/>
                </a:solidFill>
                <a:effectLst/>
                <a:latin typeface="Arial" pitchFamily="34" charset="0"/>
                <a:cs typeface="Arial" pitchFamily="34" charset="0"/>
                <a:hlinkClick r:id=""/>
              </a:rPr>
              <a:t>Skipslære, sjømannskap og meteorologi</a:t>
            </a:r>
            <a:endParaRPr kumimoji="0" lang="nb-NO"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nb-NO" sz="1400" b="0" i="0" u="none" strike="noStrike" cap="none" normalizeH="0" baseline="0" dirty="0" smtClean="0">
                <a:ln>
                  <a:noFill/>
                </a:ln>
                <a:solidFill>
                  <a:schemeClr val="tx1"/>
                </a:solidFill>
                <a:effectLst/>
                <a:latin typeface="Arial" pitchFamily="34" charset="0"/>
                <a:cs typeface="Arial" pitchFamily="34" charset="0"/>
                <a:hlinkClick r:id=""/>
              </a:rPr>
              <a:t>Teknologi m/motorlæere</a:t>
            </a:r>
            <a:endParaRPr kumimoji="0" lang="nb-NO"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nb-NO" sz="1400" b="0" i="0" u="none" strike="noStrike" cap="none" normalizeH="0" baseline="0" dirty="0" smtClean="0">
                <a:ln>
                  <a:noFill/>
                </a:ln>
                <a:solidFill>
                  <a:schemeClr val="tx1"/>
                </a:solidFill>
                <a:effectLst/>
                <a:latin typeface="Arial" pitchFamily="34" charset="0"/>
                <a:cs typeface="Arial" pitchFamily="34" charset="0"/>
                <a:hlinkClick r:id=""/>
              </a:rPr>
              <a:t>Småbåtjus m/sjøveisregler</a:t>
            </a:r>
            <a:endParaRPr kumimoji="0" lang="nb-NO"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nb-NO" sz="1400" b="0" i="0" u="none" strike="noStrike" cap="none" normalizeH="0" baseline="0" dirty="0" smtClean="0">
                <a:ln>
                  <a:noFill/>
                </a:ln>
                <a:solidFill>
                  <a:schemeClr val="tx1"/>
                </a:solidFill>
                <a:effectLst/>
                <a:latin typeface="Arial" pitchFamily="34" charset="0"/>
                <a:cs typeface="Arial" pitchFamily="34" charset="0"/>
                <a:hlinkClick r:id=""/>
              </a:rPr>
              <a:t>Instrumentlære</a:t>
            </a:r>
            <a:endParaRPr kumimoji="0" lang="nb-NO"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nb-NO" sz="1400" b="0" i="0" u="none" strike="noStrike" cap="none" normalizeH="0" baseline="0" dirty="0" smtClean="0">
                <a:ln>
                  <a:noFill/>
                </a:ln>
                <a:solidFill>
                  <a:schemeClr val="tx1"/>
                </a:solidFill>
                <a:effectLst/>
                <a:latin typeface="Arial" pitchFamily="34" charset="0"/>
                <a:cs typeface="Arial" pitchFamily="34" charset="0"/>
                <a:hlinkClick r:id=""/>
              </a:rPr>
              <a:t>Sikkerhet m/førstehjelp</a:t>
            </a:r>
            <a:endParaRPr kumimoji="0" lang="nb-NO"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nb-NO" sz="1000" b="0" i="1"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b-NO" sz="1800" b="0" i="1" u="none" strike="noStrike" cap="none" normalizeH="0" baseline="0" dirty="0" err="1" smtClean="0">
                <a:ln>
                  <a:noFill/>
                </a:ln>
                <a:solidFill>
                  <a:schemeClr val="tx1"/>
                </a:solidFill>
                <a:effectLst/>
                <a:latin typeface="Arial" pitchFamily="34" charset="0"/>
                <a:cs typeface="Arial" pitchFamily="34" charset="0"/>
              </a:rPr>
              <a:t>Tilleggsfag</a:t>
            </a:r>
            <a:r>
              <a:rPr kumimoji="0" lang="nb-NO" sz="1800" b="0" i="1" u="none" strike="noStrike" cap="none" normalizeH="0" baseline="0" dirty="0" smtClean="0">
                <a:ln>
                  <a:noFill/>
                </a:ln>
                <a:solidFill>
                  <a:schemeClr val="tx1"/>
                </a:solidFill>
                <a:effectLst/>
                <a:latin typeface="Arial" pitchFamily="34" charset="0"/>
                <a:cs typeface="Arial" pitchFamily="34" charset="0"/>
              </a:rPr>
              <a:t> for ”</a:t>
            </a:r>
            <a:r>
              <a:rPr kumimoji="0" lang="nb-NO" sz="1800" b="0" i="1" u="none" strike="noStrike" cap="none" normalizeH="0" baseline="0" dirty="0" err="1" smtClean="0">
                <a:ln>
                  <a:noFill/>
                </a:ln>
                <a:solidFill>
                  <a:schemeClr val="tx1"/>
                </a:solidFill>
                <a:effectLst/>
                <a:latin typeface="Arial" pitchFamily="34" charset="0"/>
                <a:cs typeface="Arial" pitchFamily="34" charset="0"/>
              </a:rPr>
              <a:t>world</a:t>
            </a:r>
            <a:r>
              <a:rPr kumimoji="0" lang="nb-NO" sz="1800" b="0" i="1" u="none" strike="noStrike" cap="none" normalizeH="0" baseline="0" dirty="0" smtClean="0">
                <a:ln>
                  <a:noFill/>
                </a:ln>
                <a:solidFill>
                  <a:schemeClr val="tx1"/>
                </a:solidFill>
                <a:effectLst/>
                <a:latin typeface="Arial" pitchFamily="34" charset="0"/>
                <a:cs typeface="Arial" pitchFamily="34" charset="0"/>
              </a:rPr>
              <a:t> </a:t>
            </a:r>
            <a:r>
              <a:rPr kumimoji="0" lang="nb-NO" sz="1800" b="0" i="1" u="none" strike="noStrike" cap="none" normalizeH="0" baseline="0" dirty="0" err="1" smtClean="0">
                <a:ln>
                  <a:noFill/>
                </a:ln>
                <a:solidFill>
                  <a:schemeClr val="tx1"/>
                </a:solidFill>
                <a:effectLst/>
                <a:latin typeface="Arial" pitchFamily="34" charset="0"/>
                <a:cs typeface="Arial" pitchFamily="34" charset="0"/>
              </a:rPr>
              <a:t>wide</a:t>
            </a:r>
            <a:r>
              <a:rPr kumimoji="0" lang="nb-NO" sz="1800" b="0" i="1" u="none" strike="noStrike" cap="none" normalizeH="0" baseline="0" dirty="0" smtClean="0">
                <a:ln>
                  <a:noFill/>
                </a:ln>
                <a:solidFill>
                  <a:schemeClr val="tx1"/>
                </a:solidFill>
                <a:effectLst/>
                <a:latin typeface="Arial" pitchFamily="34" charset="0"/>
                <a:cs typeface="Arial" pitchFamily="34" charset="0"/>
              </a:rPr>
              <a:t>” utvidelse: </a:t>
            </a:r>
            <a:endParaRPr kumimoji="0" lang="nb-NO"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nb-NO" sz="1600" b="0" i="0" u="none" strike="noStrike" cap="none" normalizeH="0" baseline="0" dirty="0" smtClean="0">
                <a:ln>
                  <a:noFill/>
                </a:ln>
                <a:solidFill>
                  <a:schemeClr val="tx1"/>
                </a:solidFill>
                <a:effectLst/>
                <a:latin typeface="Arial" pitchFamily="34" charset="0"/>
                <a:cs typeface="Arial" pitchFamily="34" charset="0"/>
                <a:hlinkClick r:id=""/>
              </a:rPr>
              <a:t>Astronomisk navigasjon</a:t>
            </a:r>
            <a:endParaRPr kumimoji="0" lang="nb-NO"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nb-NO" sz="1600" b="0" i="0" u="none" strike="noStrike" cap="none" normalizeH="0" baseline="0" dirty="0" smtClean="0">
                <a:ln>
                  <a:noFill/>
                </a:ln>
                <a:solidFill>
                  <a:schemeClr val="tx1"/>
                </a:solidFill>
                <a:effectLst/>
                <a:latin typeface="Arial" pitchFamily="34" charset="0"/>
                <a:cs typeface="Arial" pitchFamily="34" charset="0"/>
                <a:hlinkClick r:id=""/>
              </a:rPr>
              <a:t>Verdensmeteorologi og oceanografi</a:t>
            </a:r>
            <a:r>
              <a:rPr kumimoji="0" lang="nb-NO" sz="1600" b="0" i="0" u="none" strike="noStrike" cap="none" normalizeH="0" baseline="0" dirty="0" smtClean="0">
                <a:ln>
                  <a:noFill/>
                </a:ln>
                <a:solidFill>
                  <a:schemeClr val="tx1"/>
                </a:solidFill>
                <a:effectLst/>
                <a:latin typeface="Arial"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nb-NO"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b-NO" sz="1400" b="0" i="0" u="none" strike="noStrike" cap="none" normalizeH="0" baseline="0" dirty="0" smtClean="0">
                <a:ln>
                  <a:noFill/>
                </a:ln>
                <a:solidFill>
                  <a:schemeClr val="tx1"/>
                </a:solidFill>
                <a:effectLst/>
                <a:latin typeface="Arial" pitchFamily="34" charset="0"/>
                <a:cs typeface="Arial" pitchFamily="34" charset="0"/>
              </a:rPr>
              <a:t>Sertifikatene utstedes av Sjøfartsdirektoratet.</a:t>
            </a:r>
          </a:p>
          <a:p>
            <a:pPr marL="0" marR="0" lvl="0" indent="0" algn="l" defTabSz="914400" rtl="0" eaLnBrk="0" fontAlgn="base" latinLnBrk="0" hangingPunct="0">
              <a:lnSpc>
                <a:spcPct val="100000"/>
              </a:lnSpc>
              <a:spcBef>
                <a:spcPct val="0"/>
              </a:spcBef>
              <a:spcAft>
                <a:spcPct val="0"/>
              </a:spcAft>
              <a:buClrTx/>
              <a:buSzTx/>
              <a:buFontTx/>
              <a:buNone/>
              <a:tabLst/>
            </a:pPr>
            <a:r>
              <a:rPr kumimoji="0" lang="nb-NO" sz="1400" b="0" i="0" u="none" strike="noStrike" cap="none" normalizeH="0" baseline="0" dirty="0" smtClean="0">
                <a:ln>
                  <a:noFill/>
                </a:ln>
                <a:solidFill>
                  <a:schemeClr val="tx1"/>
                </a:solidFill>
                <a:effectLst/>
                <a:latin typeface="Arial" pitchFamily="34" charset="0"/>
                <a:cs typeface="Arial" pitchFamily="34" charset="0"/>
              </a:rPr>
              <a:t>Med dette sertifikatet kan du føre fritidsbåt over 15 m. lengde og</a:t>
            </a:r>
            <a:r>
              <a:rPr kumimoji="0" lang="nb-NO" sz="1400" b="0" i="0" u="none" strike="noStrike" cap="none" normalizeH="0" dirty="0" smtClean="0">
                <a:ln>
                  <a:noFill/>
                </a:ln>
                <a:solidFill>
                  <a:schemeClr val="tx1"/>
                </a:solidFill>
                <a:effectLst/>
                <a:latin typeface="Arial" pitchFamily="34" charset="0"/>
                <a:cs typeface="Arial" pitchFamily="34" charset="0"/>
              </a:rPr>
              <a:t> </a:t>
            </a:r>
            <a:r>
              <a:rPr kumimoji="0" lang="nb-NO" sz="1400" b="0" i="0" u="none" strike="noStrike" cap="none" normalizeH="0" baseline="0" dirty="0" smtClean="0">
                <a:ln>
                  <a:noFill/>
                </a:ln>
                <a:solidFill>
                  <a:schemeClr val="tx1"/>
                </a:solidFill>
                <a:effectLst/>
                <a:latin typeface="Arial" pitchFamily="34" charset="0"/>
                <a:cs typeface="Arial" pitchFamily="34" charset="0"/>
              </a:rPr>
              <a:t>inntil 50 BRT</a:t>
            </a:r>
            <a:r>
              <a:rPr kumimoji="0" lang="nb-NO" sz="1400" b="0" i="0" u="none" strike="noStrike" cap="none" normalizeH="0" dirty="0" smtClean="0">
                <a:ln>
                  <a:noFill/>
                </a:ln>
                <a:solidFill>
                  <a:schemeClr val="tx1"/>
                </a:solidFill>
                <a:effectLst/>
                <a:latin typeface="Arial" pitchFamily="34" charset="0"/>
                <a:cs typeface="Arial" pitchFamily="34" charset="0"/>
              </a:rPr>
              <a:t> </a:t>
            </a:r>
            <a:r>
              <a:rPr kumimoji="0" lang="nb-NO" sz="1400" b="0" i="0" u="none" strike="noStrike" cap="none" normalizeH="0" baseline="0" dirty="0" smtClean="0">
                <a:ln>
                  <a:noFill/>
                </a:ln>
                <a:solidFill>
                  <a:schemeClr val="tx1"/>
                </a:solidFill>
                <a:effectLst/>
                <a:latin typeface="Arial" pitchFamily="34" charset="0"/>
                <a:cs typeface="Arial" pitchFamily="34" charset="0"/>
              </a:rPr>
              <a:t>i stor kystfart.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nb-NO"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b-NO" sz="800" b="1" i="0" u="none" strike="noStrike" cap="none" normalizeH="0" baseline="0" dirty="0" smtClean="0">
                <a:ln>
                  <a:noFill/>
                </a:ln>
                <a:solidFill>
                  <a:srgbClr val="003366"/>
                </a:solidFill>
                <a:effectLst/>
                <a:latin typeface="Verdana" pitchFamily="34" charset="0"/>
                <a:cs typeface="Arial" pitchFamily="34" charset="0"/>
              </a:rPr>
              <a:t>Krav</a:t>
            </a:r>
            <a:endParaRPr kumimoji="0" lang="nb-NO" sz="800" b="0" i="0" u="none" strike="noStrike" cap="none" normalizeH="0" baseline="0" dirty="0" smtClean="0">
              <a:ln>
                <a:noFill/>
              </a:ln>
              <a:solidFill>
                <a:srgbClr val="003366"/>
              </a:solidFill>
              <a:effectLst/>
              <a:latin typeface="Verdana" pitchFamily="34" charset="0"/>
              <a:cs typeface="Arial" pitchFamily="34" charset="0"/>
            </a:endParaRPr>
          </a:p>
          <a:p>
            <a:pPr marL="171450" marR="0" lvl="0" indent="-171450" algn="l" defTabSz="914400" rtl="0" eaLnBrk="0" fontAlgn="base" latinLnBrk="0" hangingPunct="0">
              <a:lnSpc>
                <a:spcPct val="100000"/>
              </a:lnSpc>
              <a:spcBef>
                <a:spcPct val="0"/>
              </a:spcBef>
              <a:spcAft>
                <a:spcPct val="0"/>
              </a:spcAft>
              <a:buClrTx/>
              <a:buSzTx/>
              <a:buFont typeface="Arial"/>
              <a:buChar char="•"/>
              <a:tabLst/>
            </a:pPr>
            <a:r>
              <a:rPr kumimoji="0" lang="nb-NO" sz="800" b="0" i="0" u="none" strike="noStrike" cap="none" normalizeH="0" baseline="0" dirty="0" smtClean="0">
                <a:ln>
                  <a:noFill/>
                </a:ln>
                <a:solidFill>
                  <a:srgbClr val="003366"/>
                </a:solidFill>
                <a:effectLst/>
                <a:latin typeface="Verdana" pitchFamily="34" charset="0"/>
                <a:cs typeface="Arial" pitchFamily="34" charset="0"/>
              </a:rPr>
              <a:t>Erfaring med lystbåt over 8 meter (26,6 fot) i minst 3 år. </a:t>
            </a:r>
            <a:endParaRPr kumimoji="0" lang="nb-NO" sz="600" b="0" i="0" u="none" strike="noStrike" cap="none" normalizeH="0" baseline="0" dirty="0" smtClean="0">
              <a:ln>
                <a:noFill/>
              </a:ln>
              <a:solidFill>
                <a:schemeClr val="tx1"/>
              </a:solidFill>
              <a:effectLst/>
              <a:latin typeface="Arial" pitchFamily="34" charset="0"/>
              <a:cs typeface="Arial" pitchFamily="34" charset="0"/>
            </a:endParaRPr>
          </a:p>
          <a:p>
            <a:pPr marL="171450" marR="0" lvl="0" indent="-171450" algn="l" defTabSz="914400" rtl="0" eaLnBrk="0" fontAlgn="base" latinLnBrk="0" hangingPunct="0">
              <a:lnSpc>
                <a:spcPct val="100000"/>
              </a:lnSpc>
              <a:spcBef>
                <a:spcPct val="0"/>
              </a:spcBef>
              <a:spcAft>
                <a:spcPct val="0"/>
              </a:spcAft>
              <a:buClrTx/>
              <a:buSzTx/>
              <a:buFont typeface="Arial"/>
              <a:buChar char="•"/>
              <a:tabLst/>
            </a:pPr>
            <a:r>
              <a:rPr kumimoji="0" lang="nb-NO" sz="800" i="0" u="none" strike="noStrike" cap="none" normalizeH="0" baseline="0" dirty="0" smtClean="0">
                <a:ln>
                  <a:noFill/>
                </a:ln>
                <a:solidFill>
                  <a:srgbClr val="003366"/>
                </a:solidFill>
                <a:effectLst/>
                <a:latin typeface="Verdana" pitchFamily="34" charset="0"/>
                <a:cs typeface="Arial" pitchFamily="34" charset="0"/>
              </a:rPr>
              <a:t>Fullføre, og bestå teorikursene til Fritidsbåtskippereksamen. </a:t>
            </a:r>
            <a:endParaRPr kumimoji="0" lang="nb-NO" sz="600" i="0" u="none" strike="noStrike" cap="none" normalizeH="0" baseline="0" dirty="0" smtClean="0">
              <a:ln>
                <a:noFill/>
              </a:ln>
              <a:solidFill>
                <a:schemeClr val="tx1"/>
              </a:solidFill>
              <a:effectLst/>
              <a:latin typeface="Arial" pitchFamily="34" charset="0"/>
              <a:cs typeface="Arial" pitchFamily="34" charset="0"/>
            </a:endParaRPr>
          </a:p>
          <a:p>
            <a:pPr marL="171450" marR="0" lvl="0" indent="-171450" algn="l" defTabSz="914400" rtl="0" eaLnBrk="0" fontAlgn="base" latinLnBrk="0" hangingPunct="0">
              <a:lnSpc>
                <a:spcPct val="100000"/>
              </a:lnSpc>
              <a:spcBef>
                <a:spcPct val="0"/>
              </a:spcBef>
              <a:spcAft>
                <a:spcPct val="0"/>
              </a:spcAft>
              <a:buClrTx/>
              <a:buSzTx/>
              <a:buFont typeface="Arial"/>
              <a:buChar char="•"/>
              <a:tabLst/>
            </a:pPr>
            <a:r>
              <a:rPr kumimoji="0" lang="nb-NO" sz="800" i="0" u="none" strike="noStrike" cap="none" normalizeH="0" baseline="0" dirty="0" smtClean="0">
                <a:ln>
                  <a:noFill/>
                </a:ln>
                <a:solidFill>
                  <a:srgbClr val="003366"/>
                </a:solidFill>
                <a:effectLst/>
                <a:latin typeface="Verdana" pitchFamily="34" charset="0"/>
                <a:cs typeface="Arial" pitchFamily="34" charset="0"/>
              </a:rPr>
              <a:t>Legeerklæring: </a:t>
            </a:r>
            <a:r>
              <a:rPr kumimoji="0" lang="nb-NO" sz="800" b="0" i="0" u="none" strike="noStrike" cap="none" normalizeH="0" baseline="0" dirty="0" smtClean="0">
                <a:ln>
                  <a:noFill/>
                </a:ln>
                <a:solidFill>
                  <a:srgbClr val="003366"/>
                </a:solidFill>
                <a:effectLst/>
                <a:latin typeface="Verdana" pitchFamily="34" charset="0"/>
                <a:cs typeface="Arial" pitchFamily="34" charset="0"/>
              </a:rPr>
              <a:t>Krav, erklæring fra lege med de samme krav til syn og hørsel som for bilsertifikat. Krav til fargesyn. </a:t>
            </a:r>
            <a:endParaRPr kumimoji="0" lang="nb-NO"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16860711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1412776"/>
            <a:ext cx="7344816" cy="4739760"/>
          </a:xfrm>
          <a:prstGeom prst="rect">
            <a:avLst/>
          </a:prstGeom>
        </p:spPr>
        <p:txBody>
          <a:bodyPr wrap="square">
            <a:spAutoFit/>
          </a:bodyPr>
          <a:lstStyle/>
          <a:p>
            <a:r>
              <a:rPr lang="nb-NO" b="1" dirty="0" smtClean="0">
                <a:effectLst/>
              </a:rPr>
              <a:t>TEORIKURS I KYSTNAVIGASJON</a:t>
            </a:r>
          </a:p>
          <a:p>
            <a:pPr lvl="0"/>
            <a:r>
              <a:rPr lang="nb-NO" sz="1400" dirty="0" smtClean="0">
                <a:latin typeface="Arial" pitchFamily="34" charset="0"/>
                <a:cs typeface="Arial" pitchFamily="34" charset="0"/>
              </a:rPr>
              <a:t>(</a:t>
            </a:r>
            <a:r>
              <a:rPr lang="nb-NO" sz="1400" dirty="0">
                <a:latin typeface="Arial" pitchFamily="34" charset="0"/>
                <a:cs typeface="Arial" pitchFamily="34" charset="0"/>
              </a:rPr>
              <a:t>Kan arrangeres ved behov.)</a:t>
            </a:r>
          </a:p>
          <a:p>
            <a:endParaRPr lang="nb-NO" dirty="0" smtClean="0">
              <a:effectLst/>
            </a:endParaRPr>
          </a:p>
          <a:p>
            <a:r>
              <a:rPr lang="nb-NO" dirty="0" smtClean="0">
                <a:effectLst/>
              </a:rPr>
              <a:t>Kurset er delfag i teoriundervisningen som fører til fritidsbåtskippersertifikatet.</a:t>
            </a:r>
            <a:br>
              <a:rPr lang="nb-NO" dirty="0" smtClean="0">
                <a:effectLst/>
              </a:rPr>
            </a:br>
            <a:endParaRPr lang="nb-NO" dirty="0" smtClean="0">
              <a:effectLst/>
            </a:endParaRPr>
          </a:p>
          <a:p>
            <a:r>
              <a:rPr lang="nb-NO" dirty="0" smtClean="0">
                <a:effectLst/>
              </a:rPr>
              <a:t>Kurset er på 4 timer en kveld i uka, i 10 uker (Totalt: 40 timer) + eksamen.</a:t>
            </a:r>
          </a:p>
          <a:p>
            <a:r>
              <a:rPr lang="nb-NO" dirty="0" smtClean="0"/>
              <a:t>Alternativt 2,5 helger.</a:t>
            </a:r>
            <a:r>
              <a:rPr lang="nb-NO" dirty="0" smtClean="0">
                <a:effectLst/>
              </a:rPr>
              <a:t> </a:t>
            </a:r>
          </a:p>
          <a:p>
            <a:endParaRPr lang="nb-NO" dirty="0"/>
          </a:p>
          <a:p>
            <a:r>
              <a:rPr lang="nb-NO" dirty="0" smtClean="0">
                <a:effectLst/>
              </a:rPr>
              <a:t>Kurslitteratur: </a:t>
            </a:r>
            <a:r>
              <a:rPr lang="nb-NO" b="1" dirty="0" smtClean="0">
                <a:effectLst/>
              </a:rPr>
              <a:t>Kystnavigasjon av Jon Winge. </a:t>
            </a:r>
            <a:r>
              <a:rPr lang="nb-NO" dirty="0" smtClean="0">
                <a:effectLst/>
              </a:rPr>
              <a:t/>
            </a:r>
            <a:br>
              <a:rPr lang="nb-NO" dirty="0" smtClean="0">
                <a:effectLst/>
              </a:rPr>
            </a:br>
            <a:endParaRPr lang="nb-NO" dirty="0" smtClean="0">
              <a:effectLst/>
            </a:endParaRPr>
          </a:p>
          <a:p>
            <a:r>
              <a:rPr lang="nb-NO" dirty="0" smtClean="0">
                <a:effectLst/>
              </a:rPr>
              <a:t>Materiell som ikke inngår i kursavgiften: </a:t>
            </a:r>
          </a:p>
          <a:p>
            <a:pPr marL="285750" indent="-285750">
              <a:buFont typeface="Arial"/>
              <a:buChar char="•"/>
            </a:pPr>
            <a:r>
              <a:rPr lang="nb-NO" dirty="0" smtClean="0">
                <a:effectLst/>
              </a:rPr>
              <a:t>2 stk. kart</a:t>
            </a:r>
          </a:p>
          <a:p>
            <a:pPr marL="285750" indent="-285750">
              <a:buFont typeface="Arial"/>
              <a:buChar char="•"/>
            </a:pPr>
            <a:r>
              <a:rPr lang="nb-NO" dirty="0" smtClean="0">
                <a:effectLst/>
              </a:rPr>
              <a:t>lærebok</a:t>
            </a:r>
          </a:p>
          <a:p>
            <a:pPr marL="285750" indent="-285750">
              <a:buFont typeface="Arial"/>
              <a:buChar char="•"/>
            </a:pPr>
            <a:r>
              <a:rPr lang="nb-NO" dirty="0" smtClean="0">
                <a:effectLst/>
              </a:rPr>
              <a:t>stikkpasser</a:t>
            </a:r>
          </a:p>
          <a:p>
            <a:pPr marL="285750" indent="-285750">
              <a:buFont typeface="Arial"/>
              <a:buChar char="•"/>
            </a:pPr>
            <a:r>
              <a:rPr lang="nb-NO" dirty="0" smtClean="0">
                <a:effectLst/>
              </a:rPr>
              <a:t>linjal</a:t>
            </a:r>
          </a:p>
          <a:p>
            <a:pPr marL="285750" indent="-285750">
              <a:buFont typeface="Arial"/>
              <a:buChar char="•"/>
            </a:pPr>
            <a:r>
              <a:rPr lang="nb-NO" dirty="0" smtClean="0"/>
              <a:t>parallellforskyver</a:t>
            </a:r>
            <a:endParaRPr lang="nb-NO" dirty="0" smtClean="0">
              <a:effectLst/>
            </a:endParaRPr>
          </a:p>
        </p:txBody>
      </p:sp>
    </p:spTree>
    <p:extLst>
      <p:ext uri="{BB962C8B-B14F-4D97-AF65-F5344CB8AC3E}">
        <p14:creationId xmlns:p14="http://schemas.microsoft.com/office/powerpoint/2010/main" xmlns="" val="35971666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 name="Bilde 46" descr="MB logo lang transparent.pn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331640" y="2132856"/>
            <a:ext cx="6906308" cy="1273979"/>
          </a:xfrm>
          <a:prstGeom prst="rect">
            <a:avLst/>
          </a:prstGeom>
        </p:spPr>
      </p:pic>
      <p:sp>
        <p:nvSpPr>
          <p:cNvPr id="3" name="Rektangel 2"/>
          <p:cNvSpPr/>
          <p:nvPr/>
        </p:nvSpPr>
        <p:spPr>
          <a:xfrm>
            <a:off x="1331640" y="4471952"/>
            <a:ext cx="6480720" cy="1692771"/>
          </a:xfrm>
          <a:prstGeom prst="rect">
            <a:avLst/>
          </a:prstGeom>
        </p:spPr>
        <p:txBody>
          <a:bodyPr wrap="square">
            <a:spAutoFit/>
          </a:bodyPr>
          <a:lstStyle/>
          <a:p>
            <a:pPr algn="ctr"/>
            <a:r>
              <a:rPr lang="nb-NO" sz="3200" dirty="0" smtClean="0">
                <a:latin typeface="Brush Script MT Italic"/>
                <a:cs typeface="Brush Script MT Italic"/>
              </a:rPr>
              <a:t>Idrettslag i seilsportens tjeneste.</a:t>
            </a:r>
          </a:p>
          <a:p>
            <a:pPr algn="ctr"/>
            <a:endParaRPr lang="nb-NO" dirty="0" smtClean="0"/>
          </a:p>
          <a:p>
            <a:pPr algn="ctr"/>
            <a:r>
              <a:rPr lang="nb-NO" b="1" dirty="0" smtClean="0"/>
              <a:t>Skipanesvegen 12, 5259 Hjellestad	</a:t>
            </a:r>
          </a:p>
          <a:p>
            <a:pPr algn="ctr"/>
            <a:endParaRPr lang="nb-NO" dirty="0" smtClean="0"/>
          </a:p>
          <a:p>
            <a:pPr algn="ctr"/>
            <a:r>
              <a:rPr lang="nb-NO" dirty="0" smtClean="0"/>
              <a:t>Mildevågen, Milde ved Fanafjorden, Bergen Kommune</a:t>
            </a:r>
            <a:endParaRPr lang="nb-NO" dirty="0"/>
          </a:p>
        </p:txBody>
      </p:sp>
    </p:spTree>
    <p:extLst>
      <p:ext uri="{BB962C8B-B14F-4D97-AF65-F5344CB8AC3E}">
        <p14:creationId xmlns:p14="http://schemas.microsoft.com/office/powerpoint/2010/main" xmlns="" val="1947364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GB" dirty="0" smtClean="0"/>
              <a:t>KURS FOR BÅTFØRERPRØVEN</a:t>
            </a:r>
            <a:endParaRPr lang="en-GB" sz="2400" dirty="0"/>
          </a:p>
        </p:txBody>
      </p:sp>
      <p:sp>
        <p:nvSpPr>
          <p:cNvPr id="3" name="Plassholder for innhold 2"/>
          <p:cNvSpPr>
            <a:spLocks noGrp="1"/>
          </p:cNvSpPr>
          <p:nvPr>
            <p:ph idx="1"/>
          </p:nvPr>
        </p:nvSpPr>
        <p:spPr>
          <a:xfrm>
            <a:off x="457200" y="2204864"/>
            <a:ext cx="8229600" cy="4119736"/>
          </a:xfrm>
        </p:spPr>
        <p:txBody>
          <a:bodyPr>
            <a:normAutofit/>
          </a:bodyPr>
          <a:lstStyle/>
          <a:p>
            <a:r>
              <a:rPr lang="nb-NO" dirty="0"/>
              <a:t>3</a:t>
            </a:r>
            <a:r>
              <a:rPr lang="nb-NO" dirty="0" smtClean="0"/>
              <a:t>-5. august </a:t>
            </a:r>
            <a:r>
              <a:rPr lang="nb-NO" sz="1600" dirty="0" smtClean="0"/>
              <a:t>(fredag-søndag)</a:t>
            </a:r>
            <a:br>
              <a:rPr lang="nb-NO" sz="1600" dirty="0" smtClean="0"/>
            </a:br>
            <a:endParaRPr lang="nb-NO" sz="1600" dirty="0" smtClean="0"/>
          </a:p>
          <a:p>
            <a:r>
              <a:rPr lang="nb-NO" dirty="0"/>
              <a:t>Kl. </a:t>
            </a:r>
            <a:r>
              <a:rPr lang="nb-NO" dirty="0" smtClean="0"/>
              <a:t>17:</a:t>
            </a:r>
            <a:r>
              <a:rPr lang="nb-NO" dirty="0"/>
              <a:t>00</a:t>
            </a:r>
            <a:r>
              <a:rPr lang="nb-NO" dirty="0" smtClean="0"/>
              <a:t>-21:00 </a:t>
            </a:r>
            <a:r>
              <a:rPr lang="nb-NO" sz="1600" dirty="0" smtClean="0"/>
              <a:t>FREDAG</a:t>
            </a:r>
            <a:endParaRPr lang="nb-NO" sz="1600" dirty="0"/>
          </a:p>
          <a:p>
            <a:pPr lvl="2"/>
            <a:endParaRPr lang="nb-NO" sz="1000" dirty="0"/>
          </a:p>
          <a:p>
            <a:r>
              <a:rPr lang="nb-NO" dirty="0" smtClean="0"/>
              <a:t>Kl. 09:00-16:30 </a:t>
            </a:r>
            <a:r>
              <a:rPr lang="nb-NO" sz="1600" dirty="0" smtClean="0"/>
              <a:t>LØRDAG &amp; SØNDAG</a:t>
            </a:r>
          </a:p>
          <a:p>
            <a:pPr lvl="2"/>
            <a:endParaRPr lang="nb-NO" sz="1000" dirty="0" smtClean="0"/>
          </a:p>
          <a:p>
            <a:r>
              <a:rPr lang="nb-NO" dirty="0" smtClean="0"/>
              <a:t>Kursavgift kr. 1.500,-     </a:t>
            </a:r>
            <a:r>
              <a:rPr lang="nb-NO" sz="1800" dirty="0" smtClean="0"/>
              <a:t>(1.200 for MB-medlemmer)</a:t>
            </a:r>
            <a:endParaRPr lang="nb-NO" dirty="0" smtClean="0"/>
          </a:p>
          <a:p>
            <a:pPr lvl="1"/>
            <a:endParaRPr lang="nb-NO" dirty="0" smtClean="0"/>
          </a:p>
        </p:txBody>
      </p:sp>
      <p:sp>
        <p:nvSpPr>
          <p:cNvPr id="5" name="TekstSylinder 4"/>
          <p:cNvSpPr txBox="1"/>
          <p:nvPr/>
        </p:nvSpPr>
        <p:spPr>
          <a:xfrm>
            <a:off x="618462" y="5373216"/>
            <a:ext cx="6159146" cy="646331"/>
          </a:xfrm>
          <a:prstGeom prst="rect">
            <a:avLst/>
          </a:prstGeom>
          <a:noFill/>
        </p:spPr>
        <p:txBody>
          <a:bodyPr wrap="none" rtlCol="0">
            <a:spAutoFit/>
          </a:bodyPr>
          <a:lstStyle/>
          <a:p>
            <a:r>
              <a:rPr lang="nb-NO" dirty="0" smtClean="0"/>
              <a:t>Her blir det “først til mølla” (OG betalt kursavgift innen 27. juli).</a:t>
            </a:r>
          </a:p>
          <a:p>
            <a:r>
              <a:rPr lang="nb-NO" dirty="0" smtClean="0"/>
              <a:t>Kapasitet 20 kandidater.</a:t>
            </a:r>
            <a:endParaRPr lang="nb-NO" dirty="0"/>
          </a:p>
        </p:txBody>
      </p:sp>
    </p:spTree>
    <p:extLst>
      <p:ext uri="{BB962C8B-B14F-4D97-AF65-F5344CB8AC3E}">
        <p14:creationId xmlns:p14="http://schemas.microsoft.com/office/powerpoint/2010/main" xmlns="" val="12670692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83568" y="908720"/>
            <a:ext cx="8064896" cy="5693865"/>
          </a:xfrm>
          <a:prstGeom prst="rect">
            <a:avLst/>
          </a:prstGeom>
        </p:spPr>
        <p:txBody>
          <a:bodyPr wrap="square">
            <a:spAutoFit/>
          </a:bodyPr>
          <a:lstStyle/>
          <a:p>
            <a:r>
              <a:rPr lang="nb-NO" sz="2800" b="1" dirty="0" smtClean="0">
                <a:effectLst/>
              </a:rPr>
              <a:t>KURS FOR BÅTFØRERPRØVEN</a:t>
            </a:r>
            <a:endParaRPr lang="nb-NO" sz="1400" b="1" dirty="0" smtClean="0">
              <a:effectLst/>
            </a:endParaRPr>
          </a:p>
          <a:p>
            <a:r>
              <a:rPr lang="nb-NO" sz="1400" b="1" dirty="0" smtClean="0">
                <a:effectLst/>
              </a:rPr>
              <a:t>Innhold</a:t>
            </a:r>
            <a:r>
              <a:rPr lang="nb-NO" sz="1400" dirty="0" smtClean="0">
                <a:effectLst/>
              </a:rPr>
              <a:t/>
            </a:r>
            <a:br>
              <a:rPr lang="nb-NO" sz="1400" dirty="0" smtClean="0">
                <a:effectLst/>
              </a:rPr>
            </a:br>
            <a:endParaRPr lang="nb-NO" sz="1400" dirty="0" smtClean="0">
              <a:effectLst/>
            </a:endParaRPr>
          </a:p>
          <a:p>
            <a:r>
              <a:rPr lang="nb-NO" sz="1400" dirty="0" smtClean="0">
                <a:effectLst/>
              </a:rPr>
              <a:t>Gjennom </a:t>
            </a:r>
            <a:r>
              <a:rPr lang="nb-NO" sz="1400" dirty="0" smtClean="0"/>
              <a:t>kurset </a:t>
            </a:r>
            <a:r>
              <a:rPr lang="nb-NO" sz="1400" dirty="0" smtClean="0">
                <a:effectLst/>
              </a:rPr>
              <a:t>får du </a:t>
            </a:r>
          </a:p>
          <a:p>
            <a:pPr marL="285750" indent="-285750">
              <a:buFont typeface="Arial"/>
              <a:buChar char="•"/>
            </a:pPr>
            <a:r>
              <a:rPr lang="nb-NO" sz="1400" dirty="0" smtClean="0">
                <a:effectLst/>
              </a:rPr>
              <a:t>en innføring i navigasjon og bruk av navigasjonsinstrumenter</a:t>
            </a:r>
          </a:p>
          <a:p>
            <a:pPr marL="285750" indent="-285750">
              <a:buFont typeface="Arial"/>
              <a:buChar char="•"/>
            </a:pPr>
            <a:r>
              <a:rPr lang="nb-NO" sz="1400" dirty="0" smtClean="0">
                <a:effectLst/>
              </a:rPr>
              <a:t>kunnskaper om lanterner, nødsignal og sjøens trafikkregler</a:t>
            </a:r>
          </a:p>
          <a:p>
            <a:pPr marL="285750" indent="-285750">
              <a:buFont typeface="Arial"/>
              <a:buChar char="•"/>
            </a:pPr>
            <a:r>
              <a:rPr lang="nb-NO" sz="1400" dirty="0" smtClean="0">
                <a:effectLst/>
              </a:rPr>
              <a:t>en innføring i sjømannskap, sikker bruk av båt og håndtering av nødsituasjoner</a:t>
            </a:r>
          </a:p>
          <a:p>
            <a:endParaRPr lang="nb-NO" sz="1400" dirty="0" smtClean="0">
              <a:effectLst/>
            </a:endParaRPr>
          </a:p>
          <a:p>
            <a:r>
              <a:rPr lang="nb-NO" sz="1400" dirty="0" smtClean="0">
                <a:effectLst/>
              </a:rPr>
              <a:t>Båtførerprøven er en frivillig, teoretisk prøve, og blir sett på som et godt teoretisk grunnlag for å føre fritidsbåt på inntil 15 meter. </a:t>
            </a:r>
            <a:br>
              <a:rPr lang="nb-NO" sz="1400" dirty="0" smtClean="0">
                <a:effectLst/>
              </a:rPr>
            </a:br>
            <a:endParaRPr lang="nb-NO" sz="1400" dirty="0" smtClean="0">
              <a:effectLst/>
            </a:endParaRPr>
          </a:p>
          <a:p>
            <a:r>
              <a:rPr lang="nb-NO" sz="1400" dirty="0" smtClean="0">
                <a:effectLst/>
              </a:rPr>
              <a:t>Den gir ingen formell kompetanse med hensyn til hvilke fartøy du kan føre, men som fører av fritidsbåt må du ha nødvendige ferdigheter i bruk av båt, slik at navigering og behandling av båten skjer i samsvar med godt sjømannskap. </a:t>
            </a:r>
            <a:br>
              <a:rPr lang="nb-NO" sz="1400" dirty="0" smtClean="0">
                <a:effectLst/>
              </a:rPr>
            </a:br>
            <a:endParaRPr lang="nb-NO" sz="1400" dirty="0" smtClean="0">
              <a:effectLst/>
            </a:endParaRPr>
          </a:p>
          <a:p>
            <a:r>
              <a:rPr lang="nb-NO" sz="1400" b="1" dirty="0" smtClean="0">
                <a:effectLst/>
              </a:rPr>
              <a:t>Kurslitteratur og verktøy: </a:t>
            </a:r>
          </a:p>
          <a:p>
            <a:pPr marL="285750" indent="-285750">
              <a:buFont typeface="Arial"/>
              <a:buChar char="•"/>
            </a:pPr>
            <a:r>
              <a:rPr lang="nb-NO" sz="1400" dirty="0" smtClean="0">
                <a:effectLst/>
              </a:rPr>
              <a:t>”På rett kurs” av Gunnar Ulseth &amp; Tor Johansen </a:t>
            </a:r>
            <a:br>
              <a:rPr lang="nb-NO" sz="1400" dirty="0" smtClean="0">
                <a:effectLst/>
              </a:rPr>
            </a:br>
            <a:r>
              <a:rPr lang="nb-NO" sz="1400" dirty="0" smtClean="0">
                <a:effectLst/>
              </a:rPr>
              <a:t>eller </a:t>
            </a:r>
          </a:p>
          <a:p>
            <a:pPr marL="285750" indent="-285750">
              <a:buFont typeface="Arial"/>
              <a:buChar char="•"/>
            </a:pPr>
            <a:r>
              <a:rPr lang="nb-NO" sz="1400" dirty="0" smtClean="0">
                <a:effectLst/>
              </a:rPr>
              <a:t>”Veien til Båtførerprøven” av Olaf Trysnes. NKS-Forlaget.</a:t>
            </a:r>
          </a:p>
          <a:p>
            <a:pPr marL="285750" indent="-285750">
              <a:buFont typeface="Arial"/>
              <a:buChar char="•"/>
            </a:pPr>
            <a:r>
              <a:rPr lang="nb-NO" sz="1400" dirty="0" smtClean="0">
                <a:effectLst/>
              </a:rPr>
              <a:t>Sjøkart</a:t>
            </a:r>
          </a:p>
          <a:p>
            <a:pPr marL="285750" indent="-285750">
              <a:buFont typeface="Arial"/>
              <a:buChar char="•"/>
            </a:pPr>
            <a:r>
              <a:rPr lang="nb-NO" sz="1400" dirty="0" smtClean="0">
                <a:effectLst/>
              </a:rPr>
              <a:t>Kalkulator, parallellforskyver og stikkpasser.</a:t>
            </a:r>
          </a:p>
          <a:p>
            <a:endParaRPr lang="nb-NO" sz="1400" dirty="0" smtClean="0">
              <a:effectLst/>
            </a:endParaRPr>
          </a:p>
          <a:p>
            <a:r>
              <a:rPr lang="nb-NO" sz="1400" dirty="0" smtClean="0">
                <a:effectLst/>
              </a:rPr>
              <a:t>Materiell som ikke inngår i kursavgiften: kart, lærebok, stikkpasser og parallellforskyver. </a:t>
            </a:r>
            <a:br>
              <a:rPr lang="nb-NO" sz="1400" dirty="0" smtClean="0">
                <a:effectLst/>
              </a:rPr>
            </a:br>
            <a:endParaRPr lang="nb-NO" sz="1400" dirty="0" smtClean="0">
              <a:effectLst/>
            </a:endParaRPr>
          </a:p>
          <a:p>
            <a:r>
              <a:rPr lang="nb-NO" sz="1400" dirty="0" smtClean="0"/>
              <a:t>Send oss beskjed så kjøper vi inn det nødvendige antall.</a:t>
            </a:r>
            <a:endParaRPr lang="nb-NO" sz="1400" dirty="0">
              <a:effectLst/>
            </a:endParaRPr>
          </a:p>
        </p:txBody>
      </p:sp>
    </p:spTree>
    <p:extLst>
      <p:ext uri="{BB962C8B-B14F-4D97-AF65-F5344CB8AC3E}">
        <p14:creationId xmlns:p14="http://schemas.microsoft.com/office/powerpoint/2010/main" xmlns="" val="1507581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tel 8"/>
          <p:cNvSpPr>
            <a:spLocks noGrp="1"/>
          </p:cNvSpPr>
          <p:nvPr>
            <p:ph type="title"/>
          </p:nvPr>
        </p:nvSpPr>
        <p:spPr>
          <a:xfrm>
            <a:off x="251520" y="620688"/>
            <a:ext cx="8229600" cy="936104"/>
          </a:xfrm>
        </p:spPr>
        <p:txBody>
          <a:bodyPr>
            <a:normAutofit/>
          </a:bodyPr>
          <a:lstStyle/>
          <a:p>
            <a:r>
              <a:rPr lang="nb-NO" dirty="0" smtClean="0"/>
              <a:t>BÅTFØRERKURS  </a:t>
            </a:r>
            <a:r>
              <a:rPr lang="nb-NO" sz="2000" dirty="0"/>
              <a:t>3</a:t>
            </a:r>
            <a:r>
              <a:rPr lang="nb-NO" sz="2000" dirty="0" smtClean="0"/>
              <a:t>-5. august</a:t>
            </a:r>
            <a:endParaRPr lang="en-GB" dirty="0"/>
          </a:p>
        </p:txBody>
      </p:sp>
      <p:sp>
        <p:nvSpPr>
          <p:cNvPr id="5" name="Content Placeholder 4"/>
          <p:cNvSpPr>
            <a:spLocks noGrp="1"/>
          </p:cNvSpPr>
          <p:nvPr>
            <p:ph idx="1"/>
          </p:nvPr>
        </p:nvSpPr>
        <p:spPr>
          <a:xfrm>
            <a:off x="457200" y="1772816"/>
            <a:ext cx="8229600" cy="4680520"/>
          </a:xfrm>
        </p:spPr>
        <p:txBody>
          <a:bodyPr>
            <a:noAutofit/>
          </a:bodyPr>
          <a:lstStyle/>
          <a:p>
            <a:r>
              <a:rPr lang="nb-NO" sz="2000" dirty="0" smtClean="0"/>
              <a:t>Sikkerhet til sjøs</a:t>
            </a:r>
          </a:p>
          <a:p>
            <a:endParaRPr lang="nb-NO" sz="2000" dirty="0" smtClean="0"/>
          </a:p>
          <a:p>
            <a:r>
              <a:rPr lang="nb-NO" sz="2000" dirty="0" smtClean="0"/>
              <a:t>Sjøveisregler</a:t>
            </a:r>
          </a:p>
          <a:p>
            <a:endParaRPr lang="nb-NO" sz="2000" dirty="0" smtClean="0"/>
          </a:p>
          <a:p>
            <a:r>
              <a:rPr lang="nb-NO" sz="2000" dirty="0" smtClean="0"/>
              <a:t>Sjøvettregler</a:t>
            </a:r>
          </a:p>
          <a:p>
            <a:endParaRPr lang="nb-NO" sz="2000" dirty="0" smtClean="0"/>
          </a:p>
          <a:p>
            <a:r>
              <a:rPr lang="nb-NO" sz="2000" dirty="0" smtClean="0"/>
              <a:t>Navigering</a:t>
            </a:r>
          </a:p>
          <a:p>
            <a:pPr lvl="1"/>
            <a:r>
              <a:rPr lang="nb-NO" sz="1800" dirty="0" smtClean="0"/>
              <a:t>Sjøkart</a:t>
            </a:r>
          </a:p>
          <a:p>
            <a:pPr lvl="1"/>
            <a:r>
              <a:rPr lang="nb-NO" sz="1800" dirty="0" smtClean="0"/>
              <a:t>Kompass</a:t>
            </a:r>
          </a:p>
          <a:p>
            <a:pPr lvl="1"/>
            <a:r>
              <a:rPr lang="nb-NO" sz="1800" dirty="0" smtClean="0"/>
              <a:t>Sjømerker, fyr og lykter </a:t>
            </a:r>
          </a:p>
          <a:p>
            <a:pPr lvl="1"/>
            <a:r>
              <a:rPr lang="nb-NO" sz="1800" dirty="0" smtClean="0"/>
              <a:t>Bruk av instrumenter</a:t>
            </a:r>
          </a:p>
          <a:p>
            <a:pPr lvl="1"/>
            <a:r>
              <a:rPr lang="nb-NO" sz="1800" dirty="0" smtClean="0"/>
              <a:t>Seilas i kartet</a:t>
            </a:r>
          </a:p>
        </p:txBody>
      </p:sp>
      <p:sp>
        <p:nvSpPr>
          <p:cNvPr id="10" name="Rektangel 9"/>
          <p:cNvSpPr/>
          <p:nvPr/>
        </p:nvSpPr>
        <p:spPr>
          <a:xfrm>
            <a:off x="5076056" y="1988840"/>
            <a:ext cx="3240360" cy="969496"/>
          </a:xfrm>
          <a:prstGeom prst="rect">
            <a:avLst/>
          </a:prstGeom>
        </p:spPr>
        <p:txBody>
          <a:bodyPr wrap="square">
            <a:spAutoFit/>
          </a:bodyPr>
          <a:lstStyle/>
          <a:p>
            <a:endParaRPr lang="nb-NO" sz="1050" dirty="0"/>
          </a:p>
          <a:p>
            <a:r>
              <a:rPr lang="nb-NO" b="1" i="1" u="sng" dirty="0"/>
              <a:t>Pensum for Båtførerprøven: Sjøfartsdirektoratet, 31.08.2011</a:t>
            </a:r>
          </a:p>
          <a:p>
            <a:endParaRPr lang="nb-NO" sz="1050" dirty="0"/>
          </a:p>
        </p:txBody>
      </p:sp>
      <p:sp>
        <p:nvSpPr>
          <p:cNvPr id="11" name="Rektangel 10"/>
          <p:cNvSpPr/>
          <p:nvPr/>
        </p:nvSpPr>
        <p:spPr>
          <a:xfrm>
            <a:off x="5004048" y="3789040"/>
            <a:ext cx="3222104" cy="723275"/>
          </a:xfrm>
          <a:prstGeom prst="rect">
            <a:avLst/>
          </a:prstGeom>
        </p:spPr>
        <p:txBody>
          <a:bodyPr wrap="square">
            <a:spAutoFit/>
          </a:bodyPr>
          <a:lstStyle/>
          <a:p>
            <a:pPr marL="393192" lvl="1" indent="0">
              <a:buNone/>
            </a:pPr>
            <a:r>
              <a:rPr lang="nb-NO" sz="1400" dirty="0"/>
              <a:t>Retningslinjer:</a:t>
            </a:r>
          </a:p>
          <a:p>
            <a:r>
              <a:rPr lang="nb-NO" sz="900" dirty="0">
                <a:solidFill>
                  <a:srgbClr val="0000FF"/>
                </a:solidFill>
                <a:hlinkClick r:id="rId2"/>
              </a:rPr>
              <a:t>http://www.sjofartsdir.no/Global/skjema/Retningslinjer%20for%20b%c3%a5tf%c3%b8rerpr%c3%b8ven%2005%20%202011%20-%20Rev%2012%2005.pdf</a:t>
            </a:r>
            <a:r>
              <a:rPr lang="nb-NO" sz="900" dirty="0">
                <a:solidFill>
                  <a:srgbClr val="0000FF"/>
                </a:solidFill>
              </a:rPr>
              <a:t> </a:t>
            </a:r>
          </a:p>
        </p:txBody>
      </p:sp>
    </p:spTree>
    <p:extLst>
      <p:ext uri="{BB962C8B-B14F-4D97-AF65-F5344CB8AC3E}">
        <p14:creationId xmlns:p14="http://schemas.microsoft.com/office/powerpoint/2010/main" xmlns="" val="30067834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08688"/>
          </a:xfrm>
        </p:spPr>
        <p:txBody>
          <a:bodyPr>
            <a:normAutofit fontScale="90000"/>
          </a:bodyPr>
          <a:lstStyle/>
          <a:p>
            <a:r>
              <a:rPr lang="nb-NO" dirty="0" smtClean="0"/>
              <a:t>Pensum til Båtførerprøven 1/3</a:t>
            </a:r>
            <a:endParaRPr lang="en-US" dirty="0"/>
          </a:p>
        </p:txBody>
      </p:sp>
      <p:sp>
        <p:nvSpPr>
          <p:cNvPr id="3" name="Content Placeholder 2"/>
          <p:cNvSpPr>
            <a:spLocks noGrp="1"/>
          </p:cNvSpPr>
          <p:nvPr>
            <p:ph idx="1"/>
          </p:nvPr>
        </p:nvSpPr>
        <p:spPr>
          <a:xfrm>
            <a:off x="457200" y="1647448"/>
            <a:ext cx="4042792" cy="4677152"/>
          </a:xfrm>
        </p:spPr>
        <p:txBody>
          <a:bodyPr>
            <a:normAutofit/>
          </a:bodyPr>
          <a:lstStyle/>
          <a:p>
            <a:pPr marL="0" indent="0">
              <a:buNone/>
            </a:pPr>
            <a:r>
              <a:rPr lang="nb-NO" sz="1200" b="1" dirty="0"/>
              <a:t>Pensum til Båtførerprøven består av tre hovedelementer</a:t>
            </a:r>
          </a:p>
          <a:p>
            <a:pPr lvl="1"/>
            <a:r>
              <a:rPr lang="nb-NO" sz="1000" dirty="0"/>
              <a:t>Sjømannskap </a:t>
            </a:r>
            <a:r>
              <a:rPr lang="nb-NO" sz="1000" dirty="0" err="1"/>
              <a:t>m.v</a:t>
            </a:r>
            <a:r>
              <a:rPr lang="nb-NO" sz="1000" dirty="0"/>
              <a:t>.</a:t>
            </a:r>
          </a:p>
          <a:p>
            <a:pPr lvl="1"/>
            <a:r>
              <a:rPr lang="nb-NO" sz="1000" dirty="0"/>
              <a:t>Lover og regler</a:t>
            </a:r>
          </a:p>
          <a:p>
            <a:pPr lvl="1"/>
            <a:r>
              <a:rPr lang="nb-NO" sz="1000" dirty="0"/>
              <a:t>Navigasjon og kartlesing</a:t>
            </a:r>
            <a:br>
              <a:rPr lang="nb-NO" sz="1000" dirty="0"/>
            </a:br>
            <a:endParaRPr lang="nb-NO" sz="1000" dirty="0"/>
          </a:p>
          <a:p>
            <a:pPr marL="0" indent="0">
              <a:buNone/>
            </a:pPr>
            <a:r>
              <a:rPr lang="nb-NO" sz="1200" dirty="0"/>
              <a:t>Undervisningen skal på best mulig måte besørge at kandidatene har tilegnet seg kunnskap som nevnt under</a:t>
            </a:r>
            <a:r>
              <a:rPr lang="nb-NO" sz="1200" dirty="0" smtClean="0"/>
              <a:t>.</a:t>
            </a:r>
            <a:br>
              <a:rPr lang="nb-NO" sz="1200" dirty="0" smtClean="0"/>
            </a:br>
            <a:endParaRPr lang="nb-NO" sz="1200" dirty="0"/>
          </a:p>
          <a:p>
            <a:pPr marL="0" indent="0">
              <a:buNone/>
            </a:pPr>
            <a:r>
              <a:rPr lang="nb-NO" sz="1200" b="1" dirty="0"/>
              <a:t>1. Sjømannskap </a:t>
            </a:r>
            <a:r>
              <a:rPr lang="nb-NO" sz="1200" b="1" dirty="0" err="1"/>
              <a:t>m.v</a:t>
            </a:r>
            <a:r>
              <a:rPr lang="nb-NO" sz="1200" b="1" dirty="0"/>
              <a:t>.</a:t>
            </a:r>
          </a:p>
          <a:p>
            <a:pPr marL="0" indent="0">
              <a:buNone/>
            </a:pPr>
            <a:r>
              <a:rPr lang="nb-NO" sz="1200" dirty="0"/>
              <a:t>Kandidaten skal ha kunnskap om</a:t>
            </a:r>
            <a:r>
              <a:rPr lang="nb-NO" sz="1200" dirty="0" smtClean="0"/>
              <a:t>:</a:t>
            </a:r>
          </a:p>
          <a:p>
            <a:pPr marL="228600" indent="-228600">
              <a:buFont typeface="+mj-lt"/>
              <a:buAutoNum type="alphaLcParenR"/>
            </a:pPr>
            <a:r>
              <a:rPr lang="nb-NO" sz="1200" dirty="0" smtClean="0"/>
              <a:t>egnet </a:t>
            </a:r>
            <a:r>
              <a:rPr lang="nb-NO" sz="1200" dirty="0"/>
              <a:t>sikkerhetsutrustning i fritidsbåter og riktig bruk av </a:t>
            </a:r>
            <a:r>
              <a:rPr lang="nb-NO" sz="1200" dirty="0" smtClean="0"/>
              <a:t>det</a:t>
            </a:r>
          </a:p>
          <a:p>
            <a:pPr marL="594360" lvl="1" indent="-228600">
              <a:buFont typeface="Wingdings" pitchFamily="2" charset="2"/>
              <a:buChar char="§"/>
            </a:pPr>
            <a:r>
              <a:rPr lang="nb-NO" sz="1000" dirty="0" smtClean="0"/>
              <a:t>Flyteplagg</a:t>
            </a:r>
          </a:p>
          <a:p>
            <a:pPr marL="594360" lvl="1" indent="-228600">
              <a:buFont typeface="Wingdings" pitchFamily="2" charset="2"/>
              <a:buChar char="§"/>
            </a:pPr>
            <a:r>
              <a:rPr lang="nb-NO" sz="1000" dirty="0" smtClean="0"/>
              <a:t>Lydsignalapparat</a:t>
            </a:r>
          </a:p>
          <a:p>
            <a:pPr marL="594360" lvl="1" indent="-228600">
              <a:buFont typeface="Wingdings" pitchFamily="2" charset="2"/>
              <a:buChar char="§"/>
            </a:pPr>
            <a:r>
              <a:rPr lang="nb-NO" sz="1000" dirty="0" smtClean="0"/>
              <a:t>Brannslukkingsapparat</a:t>
            </a:r>
          </a:p>
          <a:p>
            <a:pPr marL="594360" lvl="1" indent="-228600">
              <a:buFont typeface="Wingdings" pitchFamily="2" charset="2"/>
              <a:buChar char="§"/>
            </a:pPr>
            <a:r>
              <a:rPr lang="nb-NO" sz="1000" dirty="0" smtClean="0"/>
              <a:t>Nødraketter</a:t>
            </a:r>
            <a:r>
              <a:rPr lang="nb-NO" sz="1000" dirty="0"/>
              <a:t>, bluss og </a:t>
            </a:r>
            <a:r>
              <a:rPr lang="nb-NO" sz="1000" dirty="0" smtClean="0"/>
              <a:t>lignende</a:t>
            </a:r>
          </a:p>
          <a:p>
            <a:pPr marL="228600" indent="-228600">
              <a:buFont typeface="+mj-lt"/>
              <a:buAutoNum type="alphaLcParenR"/>
            </a:pPr>
            <a:r>
              <a:rPr lang="nb-NO" sz="1200" dirty="0" smtClean="0"/>
              <a:t>At forskjellige </a:t>
            </a:r>
            <a:r>
              <a:rPr lang="nb-NO" sz="1200" dirty="0"/>
              <a:t>båttyper kan ha forskjellig </a:t>
            </a:r>
            <a:r>
              <a:rPr lang="nb-NO" sz="1200" dirty="0" smtClean="0"/>
              <a:t>bruksområde</a:t>
            </a:r>
          </a:p>
          <a:p>
            <a:pPr marL="594360" lvl="1" indent="-228600">
              <a:buFont typeface="Wingdings" pitchFamily="2" charset="2"/>
              <a:buChar char="§"/>
            </a:pPr>
            <a:r>
              <a:rPr lang="nb-NO" sz="1000" dirty="0" smtClean="0"/>
              <a:t>Konstruksjonskategorier </a:t>
            </a:r>
            <a:r>
              <a:rPr lang="nb-NO" sz="1000" dirty="0"/>
              <a:t>(CE) – for fritidsfartøy A, B, C, </a:t>
            </a:r>
            <a:r>
              <a:rPr lang="nb-NO" sz="1000" dirty="0" smtClean="0"/>
              <a:t>D</a:t>
            </a:r>
          </a:p>
          <a:p>
            <a:pPr marL="594360" lvl="1" indent="-228600">
              <a:buFont typeface="Wingdings" pitchFamily="2" charset="2"/>
              <a:buChar char="§"/>
            </a:pPr>
            <a:r>
              <a:rPr lang="nb-NO" sz="1000" dirty="0" smtClean="0"/>
              <a:t>Brukskategorier </a:t>
            </a:r>
            <a:r>
              <a:rPr lang="nb-NO" sz="1000" dirty="0"/>
              <a:t>- fritidsfartøy, fiskefartøy, yrkesfartøy osv</a:t>
            </a:r>
            <a:r>
              <a:rPr lang="nb-NO" sz="1000" dirty="0" smtClean="0"/>
              <a:t>.</a:t>
            </a:r>
          </a:p>
          <a:p>
            <a:pPr marL="228600" indent="-228600">
              <a:buFont typeface="+mj-lt"/>
              <a:buAutoNum type="alphaLcParenR"/>
            </a:pPr>
            <a:r>
              <a:rPr lang="nb-NO" sz="1200" dirty="0" smtClean="0"/>
              <a:t>Betydningen </a:t>
            </a:r>
            <a:r>
              <a:rPr lang="nb-NO" sz="1200" dirty="0"/>
              <a:t>av å ikke overbelaste </a:t>
            </a:r>
            <a:r>
              <a:rPr lang="nb-NO" sz="1200" dirty="0" smtClean="0"/>
              <a:t>båten</a:t>
            </a:r>
          </a:p>
          <a:p>
            <a:pPr marL="594360" lvl="1" indent="-228600">
              <a:buFont typeface="Wingdings" pitchFamily="2" charset="2"/>
              <a:buChar char="§"/>
            </a:pPr>
            <a:r>
              <a:rPr lang="nb-NO" sz="1000" dirty="0" smtClean="0"/>
              <a:t>Fribord</a:t>
            </a:r>
            <a:r>
              <a:rPr lang="nb-NO" sz="1000" dirty="0"/>
              <a:t>, stabilitet, CE-merking for </a:t>
            </a:r>
            <a:r>
              <a:rPr lang="nb-NO" sz="1000" dirty="0" smtClean="0"/>
              <a:t>lasteevne</a:t>
            </a:r>
            <a:endParaRPr lang="en-US" sz="1000" dirty="0"/>
          </a:p>
        </p:txBody>
      </p:sp>
      <p:sp>
        <p:nvSpPr>
          <p:cNvPr id="4" name="Content Placeholder 2"/>
          <p:cNvSpPr txBox="1">
            <a:spLocks/>
          </p:cNvSpPr>
          <p:nvPr/>
        </p:nvSpPr>
        <p:spPr>
          <a:xfrm>
            <a:off x="4788024" y="1628800"/>
            <a:ext cx="4042792" cy="4677152"/>
          </a:xfrm>
          <a:prstGeom prst="rect">
            <a:avLst/>
          </a:prstGeom>
        </p:spPr>
        <p:txBody>
          <a:bodyPr vert="horz">
            <a:normAutofit fontScale="92500"/>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228600" indent="-228600">
              <a:buFont typeface="+mj-lt"/>
              <a:buAutoNum type="alphaLcParenR" startAt="4"/>
            </a:pPr>
            <a:r>
              <a:rPr lang="nb-NO" sz="1200" dirty="0" smtClean="0"/>
              <a:t>Betydningen av riktig trim, tilstrekkelig stabilitet og avpasset motorstyrke</a:t>
            </a:r>
          </a:p>
          <a:p>
            <a:pPr marL="228600" indent="-228600">
              <a:buFont typeface="+mj-lt"/>
              <a:buAutoNum type="alphaLcParenR" startAt="4"/>
            </a:pPr>
            <a:r>
              <a:rPr lang="nb-NO" sz="1200" dirty="0" smtClean="0"/>
              <a:t>Betydningen av godt vedlikehold av båt, motor, rigg og utstyr</a:t>
            </a:r>
          </a:p>
          <a:p>
            <a:pPr marL="594360" lvl="1" indent="-228600">
              <a:buFont typeface="Wingdings" pitchFamily="2" charset="2"/>
              <a:buChar char="§"/>
            </a:pPr>
            <a:r>
              <a:rPr lang="nb-NO" sz="1000" dirty="0" smtClean="0"/>
              <a:t>Drivstoffsystem, kjølesystem, smøreolje</a:t>
            </a:r>
          </a:p>
          <a:p>
            <a:pPr marL="228600" indent="-228600">
              <a:buFont typeface="+mj-lt"/>
              <a:buAutoNum type="alphaLcParenR" startAt="4"/>
            </a:pPr>
            <a:r>
              <a:rPr lang="nb-NO" sz="1200" dirty="0" smtClean="0"/>
              <a:t>Regler for sikker og forsvarlig fortøyning, samt arrangement av dregg</a:t>
            </a:r>
          </a:p>
          <a:p>
            <a:pPr marL="228600" indent="-228600">
              <a:buFont typeface="+mj-lt"/>
              <a:buAutoNum type="alphaLcParenR" startAt="4"/>
            </a:pPr>
            <a:r>
              <a:rPr lang="nb-NO" sz="1200" dirty="0" smtClean="0"/>
              <a:t>Brannfare, brannårsaker, brannslukking og forholdsregler for å forhindre brann</a:t>
            </a:r>
          </a:p>
          <a:p>
            <a:pPr marL="594360" lvl="1" indent="-228600">
              <a:buFont typeface="Wingdings" pitchFamily="2" charset="2"/>
              <a:buChar char="§"/>
            </a:pPr>
            <a:r>
              <a:rPr lang="nb-NO" sz="1000" dirty="0" smtClean="0"/>
              <a:t>Bensindamp</a:t>
            </a:r>
          </a:p>
          <a:p>
            <a:pPr marL="594360" lvl="1" indent="-228600">
              <a:buFont typeface="Wingdings" pitchFamily="2" charset="2"/>
              <a:buChar char="§"/>
            </a:pPr>
            <a:r>
              <a:rPr lang="nb-NO" sz="1000" dirty="0" smtClean="0"/>
              <a:t>Propansystemer</a:t>
            </a:r>
          </a:p>
          <a:p>
            <a:pPr marL="594360" lvl="1" indent="-228600">
              <a:buFont typeface="Wingdings" pitchFamily="2" charset="2"/>
              <a:buChar char="§"/>
            </a:pPr>
            <a:r>
              <a:rPr lang="nb-NO" sz="1000" dirty="0" smtClean="0"/>
              <a:t>Betydning av oksygen</a:t>
            </a:r>
          </a:p>
          <a:p>
            <a:pPr marL="228600" indent="-228600">
              <a:buFont typeface="+mj-lt"/>
              <a:buAutoNum type="alphaLcParenR" startAt="4"/>
            </a:pPr>
            <a:r>
              <a:rPr lang="nb-NO" sz="1200" dirty="0" smtClean="0"/>
              <a:t>Skikk og bruk, egen atferds betydning for andres sikkerhet og trivsel</a:t>
            </a:r>
          </a:p>
          <a:p>
            <a:pPr marL="228600" indent="-228600">
              <a:buFont typeface="+mj-lt"/>
              <a:buAutoNum type="alphaLcParenR" startAt="4"/>
            </a:pPr>
            <a:r>
              <a:rPr lang="nb-NO" sz="1200" dirty="0" smtClean="0"/>
              <a:t>Viktige miljøhensyn så som oljesøl, hekkereservater, forsøpling og støy</a:t>
            </a:r>
          </a:p>
          <a:p>
            <a:pPr marL="228600" indent="-228600">
              <a:buFont typeface="+mj-lt"/>
              <a:buAutoNum type="alphaLcParenR" startAt="4"/>
            </a:pPr>
            <a:r>
              <a:rPr lang="nb-NO" sz="1200" dirty="0" smtClean="0"/>
              <a:t>Bruk av mobiltelefon, GPS og VHF på sjøen</a:t>
            </a:r>
          </a:p>
          <a:p>
            <a:pPr marL="594360" lvl="1" indent="-228600">
              <a:buFont typeface="Wingdings" pitchFamily="2" charset="2"/>
              <a:buChar char="§"/>
            </a:pPr>
            <a:r>
              <a:rPr lang="nb-NO" sz="1000" dirty="0" smtClean="0"/>
              <a:t>Nødnummer 120</a:t>
            </a:r>
          </a:p>
          <a:p>
            <a:pPr marL="594360" lvl="1" indent="-228600">
              <a:buFont typeface="Wingdings" pitchFamily="2" charset="2"/>
              <a:buChar char="§"/>
            </a:pPr>
            <a:r>
              <a:rPr lang="nb-NO" sz="1000" dirty="0" smtClean="0"/>
              <a:t>Innstille GPS iht. riktig kartdatum, ED 79, WGS 84,VHF kanal 16</a:t>
            </a:r>
          </a:p>
          <a:p>
            <a:pPr marL="228600" indent="-228600">
              <a:buFont typeface="+mj-lt"/>
              <a:buAutoNum type="alphaLcParenR" startAt="4"/>
            </a:pPr>
            <a:r>
              <a:rPr lang="nb-NO" sz="1200" dirty="0" smtClean="0"/>
              <a:t>Assistanse og slep</a:t>
            </a:r>
          </a:p>
          <a:p>
            <a:pPr marL="228600" indent="-228600">
              <a:buFont typeface="+mj-lt"/>
              <a:buAutoNum type="alphaLcParenR" startAt="4"/>
            </a:pPr>
            <a:r>
              <a:rPr lang="nb-NO" sz="1200" dirty="0" smtClean="0"/>
              <a:t>Nødsituasjoner, drivanker, forholdsregler, bruk av nødsignaler, varsling, redningstjenesten </a:t>
            </a:r>
            <a:br>
              <a:rPr lang="nb-NO" sz="1200" dirty="0" smtClean="0"/>
            </a:br>
            <a:r>
              <a:rPr lang="nb-NO" sz="1200" dirty="0" smtClean="0"/>
              <a:t>mv.</a:t>
            </a:r>
          </a:p>
          <a:p>
            <a:pPr marL="228600" indent="-228600">
              <a:buFont typeface="+mj-lt"/>
              <a:buAutoNum type="alphaLcParenR" startAt="4"/>
            </a:pPr>
            <a:r>
              <a:rPr lang="nb-NO" sz="1200" dirty="0" smtClean="0"/>
              <a:t>Førstehjelp</a:t>
            </a:r>
          </a:p>
          <a:p>
            <a:pPr marL="228600" indent="-228600">
              <a:buFont typeface="+mj-lt"/>
              <a:buAutoNum type="alphaLcParenR" startAt="4"/>
            </a:pPr>
            <a:r>
              <a:rPr lang="nb-NO" sz="1200" dirty="0" smtClean="0"/>
              <a:t>Ansvarsforhold og forsikringsmuligheter</a:t>
            </a:r>
          </a:p>
          <a:p>
            <a:endParaRPr lang="en-US" sz="1200" dirty="0"/>
          </a:p>
        </p:txBody>
      </p:sp>
    </p:spTree>
    <p:extLst>
      <p:ext uri="{BB962C8B-B14F-4D97-AF65-F5344CB8AC3E}">
        <p14:creationId xmlns:p14="http://schemas.microsoft.com/office/powerpoint/2010/main" xmlns="" val="40133162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08688"/>
          </a:xfrm>
        </p:spPr>
        <p:txBody>
          <a:bodyPr>
            <a:normAutofit fontScale="90000"/>
          </a:bodyPr>
          <a:lstStyle/>
          <a:p>
            <a:r>
              <a:rPr lang="nb-NO" dirty="0" smtClean="0"/>
              <a:t>Pensum til Båtførerprøven 2/3</a:t>
            </a:r>
            <a:endParaRPr lang="en-US" dirty="0"/>
          </a:p>
        </p:txBody>
      </p:sp>
      <p:sp>
        <p:nvSpPr>
          <p:cNvPr id="3" name="Content Placeholder 2"/>
          <p:cNvSpPr>
            <a:spLocks noGrp="1"/>
          </p:cNvSpPr>
          <p:nvPr>
            <p:ph idx="1"/>
          </p:nvPr>
        </p:nvSpPr>
        <p:spPr>
          <a:xfrm>
            <a:off x="457200" y="1647448"/>
            <a:ext cx="4042792" cy="4677152"/>
          </a:xfrm>
        </p:spPr>
        <p:txBody>
          <a:bodyPr>
            <a:normAutofit/>
          </a:bodyPr>
          <a:lstStyle/>
          <a:p>
            <a:pPr marL="0" indent="0">
              <a:buNone/>
            </a:pPr>
            <a:r>
              <a:rPr lang="nb-NO" sz="1200" b="1" smtClean="0"/>
              <a:t>Lover og regler</a:t>
            </a:r>
          </a:p>
          <a:p>
            <a:pPr marL="0" indent="0">
              <a:buNone/>
            </a:pPr>
            <a:endParaRPr lang="nb-NO" sz="1200" b="1" smtClean="0"/>
          </a:p>
          <a:p>
            <a:pPr marL="0" indent="0">
              <a:buNone/>
            </a:pPr>
            <a:r>
              <a:rPr lang="nb-NO" sz="1200" smtClean="0"/>
              <a:t>Kandidaten skal ha god kunnskap om Sjøveisreglenes avsnitt om:</a:t>
            </a:r>
          </a:p>
          <a:p>
            <a:pPr marL="0" indent="0">
              <a:buNone/>
            </a:pPr>
            <a:endParaRPr lang="nb-NO" sz="1200" smtClean="0"/>
          </a:p>
          <a:p>
            <a:pPr>
              <a:buFont typeface="+mj-lt"/>
              <a:buAutoNum type="alphaLcParenR"/>
            </a:pPr>
            <a:r>
              <a:rPr lang="nb-NO" sz="1200" smtClean="0"/>
              <a:t> Regler for styring og seilas</a:t>
            </a:r>
          </a:p>
          <a:p>
            <a:pPr lvl="1">
              <a:buFont typeface="Wingdings" pitchFamily="2" charset="2"/>
              <a:buChar char="§"/>
            </a:pPr>
            <a:r>
              <a:rPr lang="nb-NO" sz="1000" smtClean="0"/>
              <a:t>Vikeplikt mellom motorbåter</a:t>
            </a:r>
          </a:p>
          <a:p>
            <a:pPr lvl="1">
              <a:buFont typeface="Wingdings" pitchFamily="2" charset="2"/>
              <a:buChar char="§"/>
            </a:pPr>
            <a:r>
              <a:rPr lang="nb-NO" sz="1000" smtClean="0"/>
              <a:t>Vikeplikt mellom motorbåt og seilbåt</a:t>
            </a:r>
          </a:p>
          <a:p>
            <a:pPr lvl="1">
              <a:buFont typeface="Wingdings" pitchFamily="2" charset="2"/>
              <a:buChar char="§"/>
            </a:pPr>
            <a:r>
              <a:rPr lang="nb-NO" sz="1000" smtClean="0"/>
              <a:t>Vikeplikt mellom seilbåter,vikeplikt for nyttetrafikk</a:t>
            </a:r>
            <a:br>
              <a:rPr lang="nb-NO" sz="1000" smtClean="0"/>
            </a:br>
            <a:endParaRPr lang="nb-NO" sz="1000" smtClean="0"/>
          </a:p>
          <a:p>
            <a:pPr>
              <a:buFont typeface="+mj-lt"/>
              <a:buAutoNum type="alphaLcParenR"/>
            </a:pPr>
            <a:r>
              <a:rPr lang="nb-NO" sz="1200" smtClean="0"/>
              <a:t>Lanterner og signalfigurer</a:t>
            </a:r>
          </a:p>
          <a:p>
            <a:pPr lvl="1">
              <a:buFont typeface="Wingdings" pitchFamily="2" charset="2"/>
              <a:buChar char="§"/>
            </a:pPr>
            <a:r>
              <a:rPr lang="nb-NO" sz="1000" smtClean="0"/>
              <a:t>Lanterner på stor og liten motorbåt</a:t>
            </a:r>
          </a:p>
          <a:p>
            <a:pPr lvl="1">
              <a:buFont typeface="Wingdings" pitchFamily="2" charset="2"/>
              <a:buChar char="§"/>
            </a:pPr>
            <a:r>
              <a:rPr lang="nb-NO" sz="1000" smtClean="0"/>
              <a:t>Lanterne på robåt</a:t>
            </a:r>
          </a:p>
          <a:p>
            <a:pPr lvl="1">
              <a:buFont typeface="Wingdings" pitchFamily="2" charset="2"/>
              <a:buChar char="§"/>
            </a:pPr>
            <a:r>
              <a:rPr lang="nb-NO" sz="1000" smtClean="0"/>
              <a:t>Lanterner på seilfartøy</a:t>
            </a:r>
          </a:p>
          <a:p>
            <a:pPr lvl="1">
              <a:buFont typeface="Wingdings" pitchFamily="2" charset="2"/>
              <a:buChar char="§"/>
            </a:pPr>
            <a:r>
              <a:rPr lang="nb-NO" sz="1000" smtClean="0"/>
              <a:t>Slepelanterne</a:t>
            </a:r>
          </a:p>
          <a:p>
            <a:pPr>
              <a:buFont typeface="+mj-lt"/>
              <a:buAutoNum type="alphaLcParenR"/>
            </a:pPr>
            <a:r>
              <a:rPr lang="nb-NO" sz="1200" smtClean="0"/>
              <a:t>Utstyr for lydsignaler – regel 33</a:t>
            </a:r>
          </a:p>
          <a:p>
            <a:pPr>
              <a:buFont typeface="+mj-lt"/>
              <a:buAutoNum type="alphaLcParenR"/>
            </a:pPr>
            <a:r>
              <a:rPr lang="nb-NO" sz="1200" smtClean="0"/>
              <a:t>Manøver- og varselsignaler – regel 34 (a) og (b)</a:t>
            </a:r>
          </a:p>
          <a:p>
            <a:pPr>
              <a:buFont typeface="+mj-lt"/>
              <a:buAutoNum type="alphaLcParenR"/>
            </a:pPr>
            <a:r>
              <a:rPr lang="nb-NO" sz="1200" smtClean="0"/>
              <a:t>Lydsignaler under nedsatt sikt – regel 35 (a) og (i)</a:t>
            </a:r>
          </a:p>
          <a:p>
            <a:pPr>
              <a:buFont typeface="+mj-lt"/>
              <a:buAutoNum type="alphaLcParenR"/>
            </a:pPr>
            <a:r>
              <a:rPr lang="nb-NO" sz="1200" smtClean="0"/>
              <a:t>Nødsignaler – vedlegg IV</a:t>
            </a:r>
          </a:p>
          <a:p>
            <a:pPr>
              <a:buFont typeface="+mj-lt"/>
              <a:buAutoNum type="alphaLcParenR"/>
            </a:pPr>
            <a:r>
              <a:rPr lang="nb-NO" sz="1200" smtClean="0"/>
              <a:t>Regler for norske farvann - regel 43, 44, 45 og 54</a:t>
            </a:r>
            <a:endParaRPr lang="nb-NO" sz="1200"/>
          </a:p>
        </p:txBody>
      </p:sp>
      <p:sp>
        <p:nvSpPr>
          <p:cNvPr id="4" name="Content Placeholder 2"/>
          <p:cNvSpPr txBox="1">
            <a:spLocks/>
          </p:cNvSpPr>
          <p:nvPr/>
        </p:nvSpPr>
        <p:spPr>
          <a:xfrm>
            <a:off x="4644008" y="2082619"/>
            <a:ext cx="4248472" cy="4245104"/>
          </a:xfrm>
          <a:prstGeom prst="rect">
            <a:avLst/>
          </a:prstGeom>
        </p:spPr>
        <p:txBody>
          <a:bodyPr vert="horz">
            <a:norm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buNone/>
            </a:pPr>
            <a:r>
              <a:rPr lang="nb-NO" sz="1200" dirty="0" smtClean="0"/>
              <a:t>Kandidaten skal ha kunnskap om:</a:t>
            </a:r>
          </a:p>
          <a:p>
            <a:pPr marL="0" indent="0">
              <a:buNone/>
            </a:pPr>
            <a:endParaRPr lang="nb-NO" sz="1200" dirty="0" smtClean="0"/>
          </a:p>
          <a:p>
            <a:pPr>
              <a:buFont typeface="+mj-lt"/>
              <a:buAutoNum type="alphaLcParenR" startAt="8"/>
            </a:pPr>
            <a:r>
              <a:rPr lang="nb-NO" sz="1200" dirty="0" smtClean="0"/>
              <a:t>De viktigste bestemmelser i lover og forskrifter som gjelder for fritidsbåter</a:t>
            </a:r>
            <a:br>
              <a:rPr lang="nb-NO" sz="1200" dirty="0" smtClean="0"/>
            </a:br>
            <a:endParaRPr lang="nb-NO" sz="1200" dirty="0" smtClean="0"/>
          </a:p>
          <a:p>
            <a:pPr lvl="1">
              <a:buFont typeface="Wingdings" pitchFamily="2" charset="2"/>
              <a:buChar char="§"/>
            </a:pPr>
            <a:r>
              <a:rPr lang="nb-NO" sz="1000" dirty="0" smtClean="0"/>
              <a:t>Forskrift om produksjon og omsetning av fritidsfartøy. CE-merking. Må kjenne til produksjonsskilt, CIN kode, teknisk dokumentasjon (vedlegg 14), samsvarserklæring (vedlegg 16)</a:t>
            </a:r>
            <a:br>
              <a:rPr lang="nb-NO" sz="1000" dirty="0" smtClean="0"/>
            </a:br>
            <a:endParaRPr lang="nb-NO" sz="1000" dirty="0" smtClean="0"/>
          </a:p>
          <a:p>
            <a:pPr lvl="1">
              <a:buFont typeface="Wingdings" pitchFamily="2" charset="2"/>
              <a:buChar char="§"/>
            </a:pPr>
            <a:r>
              <a:rPr lang="nb-NO" sz="1000" dirty="0" smtClean="0"/>
              <a:t>Fritids- og småbåtloven § 1, 22, 23, 27, 32, 33, 35 og kapittel 5.</a:t>
            </a:r>
            <a:br>
              <a:rPr lang="nb-NO" sz="1000" dirty="0" smtClean="0"/>
            </a:br>
            <a:endParaRPr lang="nb-NO" sz="1000" dirty="0" smtClean="0"/>
          </a:p>
          <a:p>
            <a:pPr lvl="1">
              <a:buFont typeface="Wingdings" pitchFamily="2" charset="2"/>
              <a:buChar char="§"/>
            </a:pPr>
            <a:r>
              <a:rPr lang="nb-NO" sz="1000" dirty="0" smtClean="0"/>
              <a:t>Friluftsloven § 1 – 9</a:t>
            </a:r>
            <a:br>
              <a:rPr lang="nb-NO" sz="1000" dirty="0" smtClean="0"/>
            </a:br>
            <a:endParaRPr lang="nb-NO" sz="1000" dirty="0" smtClean="0"/>
          </a:p>
          <a:p>
            <a:pPr lvl="1">
              <a:buFont typeface="Wingdings" pitchFamily="2" charset="2"/>
              <a:buChar char="§"/>
            </a:pPr>
            <a:r>
              <a:rPr lang="nb-NO" sz="1000" dirty="0" smtClean="0"/>
              <a:t>Motorferdselloven</a:t>
            </a:r>
            <a:br>
              <a:rPr lang="nb-NO" sz="1000" dirty="0" smtClean="0"/>
            </a:br>
            <a:endParaRPr lang="nb-NO" sz="1000" dirty="0" smtClean="0"/>
          </a:p>
          <a:p>
            <a:pPr lvl="1">
              <a:buFont typeface="Wingdings" pitchFamily="2" charset="2"/>
              <a:buChar char="§"/>
            </a:pPr>
            <a:r>
              <a:rPr lang="nb-NO" sz="1000" dirty="0" smtClean="0"/>
              <a:t>Forskrift om begrenset fart ved passering av badende</a:t>
            </a:r>
            <a:br>
              <a:rPr lang="nb-NO" sz="1000" dirty="0" smtClean="0"/>
            </a:br>
            <a:endParaRPr lang="nb-NO" sz="1000" dirty="0" smtClean="0"/>
          </a:p>
          <a:p>
            <a:pPr lvl="1">
              <a:buFont typeface="Wingdings" pitchFamily="2" charset="2"/>
              <a:buChar char="§"/>
            </a:pPr>
            <a:r>
              <a:rPr lang="nb-NO" sz="1000" dirty="0" smtClean="0"/>
              <a:t>Forskrift om fartsbegrensninger i sjø, elv og innsjø</a:t>
            </a:r>
            <a:br>
              <a:rPr lang="nb-NO" sz="1000" dirty="0" smtClean="0"/>
            </a:br>
            <a:endParaRPr lang="nb-NO" sz="1000" dirty="0" smtClean="0"/>
          </a:p>
          <a:p>
            <a:pPr lvl="1">
              <a:buFont typeface="Wingdings" pitchFamily="2" charset="2"/>
              <a:buChar char="§"/>
            </a:pPr>
            <a:r>
              <a:rPr lang="nb-NO" sz="1000" dirty="0" smtClean="0"/>
              <a:t>Forskrift om flyteutstyr om bord på fritidsfartøy</a:t>
            </a:r>
            <a:br>
              <a:rPr lang="nb-NO" sz="1000" dirty="0" smtClean="0"/>
            </a:br>
            <a:endParaRPr lang="nb-NO" sz="1000" dirty="0" smtClean="0"/>
          </a:p>
          <a:p>
            <a:pPr lvl="1">
              <a:buFont typeface="Wingdings" pitchFamily="2" charset="2"/>
              <a:buChar char="§"/>
            </a:pPr>
            <a:r>
              <a:rPr lang="nb-NO" sz="1000" dirty="0" smtClean="0"/>
              <a:t>Forskrift om forenklet forelegg i fritids- og småbåtsaker</a:t>
            </a:r>
          </a:p>
          <a:p>
            <a:endParaRPr lang="nb-NO" sz="1200" dirty="0"/>
          </a:p>
        </p:txBody>
      </p:sp>
    </p:spTree>
    <p:extLst>
      <p:ext uri="{BB962C8B-B14F-4D97-AF65-F5344CB8AC3E}">
        <p14:creationId xmlns:p14="http://schemas.microsoft.com/office/powerpoint/2010/main" xmlns="" val="17654548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08688"/>
          </a:xfrm>
        </p:spPr>
        <p:txBody>
          <a:bodyPr>
            <a:normAutofit fontScale="90000"/>
          </a:bodyPr>
          <a:lstStyle/>
          <a:p>
            <a:r>
              <a:rPr lang="nb-NO" dirty="0" smtClean="0"/>
              <a:t>Pensum til Båtførerprøven 3/3</a:t>
            </a:r>
            <a:endParaRPr lang="en-US" dirty="0"/>
          </a:p>
        </p:txBody>
      </p:sp>
      <p:sp>
        <p:nvSpPr>
          <p:cNvPr id="3" name="Content Placeholder 2"/>
          <p:cNvSpPr>
            <a:spLocks noGrp="1"/>
          </p:cNvSpPr>
          <p:nvPr>
            <p:ph idx="1"/>
          </p:nvPr>
        </p:nvSpPr>
        <p:spPr>
          <a:xfrm>
            <a:off x="457200" y="1647448"/>
            <a:ext cx="4042792" cy="4677152"/>
          </a:xfrm>
        </p:spPr>
        <p:txBody>
          <a:bodyPr>
            <a:normAutofit/>
          </a:bodyPr>
          <a:lstStyle/>
          <a:p>
            <a:pPr marL="0" indent="0">
              <a:buNone/>
            </a:pPr>
            <a:r>
              <a:rPr lang="nb-NO" sz="1200" b="1" dirty="0"/>
              <a:t>Navigasjon og </a:t>
            </a:r>
            <a:r>
              <a:rPr lang="nb-NO" sz="1200" b="1" dirty="0" smtClean="0"/>
              <a:t>kartlesing</a:t>
            </a:r>
          </a:p>
          <a:p>
            <a:pPr marL="0" indent="0">
              <a:buNone/>
            </a:pPr>
            <a:endParaRPr lang="nb-NO" sz="1200" b="1" dirty="0"/>
          </a:p>
          <a:p>
            <a:pPr marL="0" indent="0">
              <a:buNone/>
            </a:pPr>
            <a:r>
              <a:rPr lang="nb-NO" sz="1200" dirty="0"/>
              <a:t>Kandidaten skal ha kunnskap om: </a:t>
            </a:r>
            <a:endParaRPr lang="nb-NO" sz="1200" dirty="0" smtClean="0"/>
          </a:p>
          <a:p>
            <a:pPr marL="0" indent="0">
              <a:buNone/>
            </a:pPr>
            <a:endParaRPr lang="nb-NO" sz="1200" dirty="0" smtClean="0"/>
          </a:p>
          <a:p>
            <a:pPr>
              <a:buFont typeface="+mj-lt"/>
              <a:buAutoNum type="alphaLcParenR"/>
            </a:pPr>
            <a:r>
              <a:rPr lang="nb-NO" sz="1200" dirty="0" smtClean="0"/>
              <a:t>De </a:t>
            </a:r>
            <a:r>
              <a:rPr lang="nb-NO" sz="1200" dirty="0"/>
              <a:t>viktigste sjømerkene, hvordan de er merket av på kartet og hvordan man skal naviger</a:t>
            </a:r>
            <a:br>
              <a:rPr lang="nb-NO" sz="1200" dirty="0"/>
            </a:br>
            <a:r>
              <a:rPr lang="nb-NO" sz="1200" dirty="0"/>
              <a:t>i forhold til </a:t>
            </a:r>
            <a:r>
              <a:rPr lang="nb-NO" sz="1200" dirty="0" smtClean="0"/>
              <a:t>dem</a:t>
            </a:r>
          </a:p>
          <a:p>
            <a:pPr>
              <a:buFont typeface="+mj-lt"/>
              <a:buAutoNum type="alphaLcParenR"/>
            </a:pPr>
            <a:r>
              <a:rPr lang="nb-NO" sz="1200" dirty="0" smtClean="0"/>
              <a:t>Kartets </a:t>
            </a:r>
            <a:r>
              <a:rPr lang="nb-NO" sz="1200" dirty="0"/>
              <a:t>oppbygging og </a:t>
            </a:r>
            <a:r>
              <a:rPr lang="nb-NO" sz="1200" dirty="0" smtClean="0"/>
              <a:t>symbolbruk</a:t>
            </a:r>
          </a:p>
          <a:p>
            <a:pPr>
              <a:buFont typeface="+mj-lt"/>
              <a:buAutoNum type="alphaLcParenR"/>
            </a:pPr>
            <a:r>
              <a:rPr lang="nb-NO" sz="1200" dirty="0" smtClean="0"/>
              <a:t>Kompassets funksjonsmåte</a:t>
            </a:r>
          </a:p>
          <a:p>
            <a:pPr>
              <a:buFont typeface="+mj-lt"/>
              <a:buAutoNum type="alphaLcParenR"/>
            </a:pPr>
            <a:r>
              <a:rPr lang="nb-NO" sz="1200" dirty="0" smtClean="0"/>
              <a:t>Hva </a:t>
            </a:r>
            <a:r>
              <a:rPr lang="nb-NO" sz="1200" dirty="0"/>
              <a:t>som forårsaker deviasjon og misvisning, og hvordan man tar hensyn til </a:t>
            </a:r>
            <a:r>
              <a:rPr lang="nb-NO" sz="1200" dirty="0" smtClean="0"/>
              <a:t>de</a:t>
            </a:r>
          </a:p>
          <a:p>
            <a:pPr>
              <a:buFont typeface="+mj-lt"/>
              <a:buAutoNum type="alphaLcParenR"/>
            </a:pPr>
            <a:r>
              <a:rPr lang="nb-NO" sz="1200" dirty="0" smtClean="0"/>
              <a:t>At </a:t>
            </a:r>
            <a:r>
              <a:rPr lang="nb-NO" sz="1200" dirty="0"/>
              <a:t>ulike fyr har ulike lyskarakterer, og forstå hvordan karakterene som er gitt i kartet viser </a:t>
            </a:r>
            <a:br>
              <a:rPr lang="nb-NO" sz="1200" dirty="0"/>
            </a:br>
            <a:r>
              <a:rPr lang="nb-NO" sz="1200" dirty="0"/>
              <a:t>seg fysisk for derved å kunne identifisere fyret/lykten, samt retningslinjer for bruk av </a:t>
            </a:r>
            <a:br>
              <a:rPr lang="nb-NO" sz="1200" dirty="0"/>
            </a:br>
            <a:r>
              <a:rPr lang="nb-NO" sz="1200" dirty="0"/>
              <a:t>fargede </a:t>
            </a:r>
            <a:r>
              <a:rPr lang="nb-NO" sz="1200" dirty="0" smtClean="0"/>
              <a:t>sektorer</a:t>
            </a:r>
          </a:p>
          <a:p>
            <a:pPr>
              <a:buFont typeface="+mj-lt"/>
              <a:buAutoNum type="alphaLcParenR"/>
            </a:pPr>
            <a:r>
              <a:rPr lang="nb-NO" sz="1200" dirty="0" smtClean="0"/>
              <a:t>Elektroniske </a:t>
            </a:r>
            <a:r>
              <a:rPr lang="nb-NO" sz="1200" dirty="0"/>
              <a:t>hjelpemidlers muligheter og begrensninger, GPS og </a:t>
            </a:r>
            <a:r>
              <a:rPr lang="nb-NO" sz="1200" dirty="0" smtClean="0"/>
              <a:t>kartdatum</a:t>
            </a:r>
          </a:p>
          <a:p>
            <a:pPr>
              <a:buFont typeface="+mj-lt"/>
              <a:buAutoNum type="alphaLcParenR"/>
            </a:pPr>
            <a:r>
              <a:rPr lang="nb-NO" sz="1200" dirty="0" smtClean="0"/>
              <a:t>Generelt </a:t>
            </a:r>
            <a:r>
              <a:rPr lang="nb-NO" sz="1200" dirty="0"/>
              <a:t>om strøm og </a:t>
            </a:r>
            <a:r>
              <a:rPr lang="nb-NO" sz="1200" dirty="0" smtClean="0"/>
              <a:t>tidevann</a:t>
            </a:r>
            <a:endParaRPr lang="nb-NO" sz="1200" dirty="0"/>
          </a:p>
        </p:txBody>
      </p:sp>
      <p:sp>
        <p:nvSpPr>
          <p:cNvPr id="4" name="Content Placeholder 2"/>
          <p:cNvSpPr txBox="1">
            <a:spLocks/>
          </p:cNvSpPr>
          <p:nvPr/>
        </p:nvSpPr>
        <p:spPr>
          <a:xfrm>
            <a:off x="4788024" y="2060848"/>
            <a:ext cx="4042792" cy="4245104"/>
          </a:xfrm>
          <a:prstGeom prst="rect">
            <a:avLst/>
          </a:prstGeom>
        </p:spPr>
        <p:txBody>
          <a:bodyPr vert="horz">
            <a:norm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buNone/>
            </a:pPr>
            <a:r>
              <a:rPr lang="nb-NO" sz="1200" dirty="0"/>
              <a:t>Kandidaten skal gjennom praktiske beregninger vise at han/hun</a:t>
            </a:r>
            <a:r>
              <a:rPr lang="nb-NO" sz="1200" dirty="0" smtClean="0"/>
              <a:t>:</a:t>
            </a:r>
          </a:p>
          <a:p>
            <a:pPr marL="0" indent="0">
              <a:buNone/>
            </a:pPr>
            <a:endParaRPr lang="nb-NO" sz="1200" dirty="0" smtClean="0"/>
          </a:p>
          <a:p>
            <a:pPr>
              <a:buFont typeface="+mj-lt"/>
              <a:buAutoNum type="alphaLcParenR"/>
            </a:pPr>
            <a:r>
              <a:rPr lang="nb-NO" sz="1200" dirty="0" smtClean="0"/>
              <a:t>Kan </a:t>
            </a:r>
            <a:r>
              <a:rPr lang="nb-NO" sz="1200" dirty="0"/>
              <a:t>finne retninger ved hjelp av et kompass, og kunne bruke sjøkart sammen med </a:t>
            </a:r>
            <a:r>
              <a:rPr lang="nb-NO" sz="1200" dirty="0" smtClean="0"/>
              <a:t>kompasset</a:t>
            </a:r>
          </a:p>
          <a:p>
            <a:pPr>
              <a:buFont typeface="+mj-lt"/>
              <a:buAutoNum type="alphaLcParenR"/>
            </a:pPr>
            <a:r>
              <a:rPr lang="nb-NO" sz="1200" dirty="0" smtClean="0"/>
              <a:t>Kan </a:t>
            </a:r>
            <a:r>
              <a:rPr lang="nb-NO" sz="1200" dirty="0"/>
              <a:t>bestemme deviasjonens størrelse på forskjellige kurser ved å styre i </a:t>
            </a:r>
            <a:r>
              <a:rPr lang="nb-NO" sz="1200" dirty="0" smtClean="0"/>
              <a:t>overettlinjer </a:t>
            </a:r>
          </a:p>
          <a:p>
            <a:pPr>
              <a:buFont typeface="+mj-lt"/>
              <a:buAutoNum type="alphaLcParenR"/>
            </a:pPr>
            <a:r>
              <a:rPr lang="nb-NO" sz="1200" dirty="0" smtClean="0"/>
              <a:t>Kan </a:t>
            </a:r>
            <a:r>
              <a:rPr lang="nb-NO" sz="1200" dirty="0"/>
              <a:t>bestemme posisjonen ved </a:t>
            </a:r>
            <a:r>
              <a:rPr lang="nb-NO" sz="1200" dirty="0" smtClean="0"/>
              <a:t>krysspeiling</a:t>
            </a:r>
          </a:p>
          <a:p>
            <a:pPr>
              <a:buFont typeface="+mj-lt"/>
              <a:buAutoNum type="alphaLcParenR"/>
            </a:pPr>
            <a:r>
              <a:rPr lang="nb-NO" sz="1200" dirty="0" smtClean="0"/>
              <a:t>Kan </a:t>
            </a:r>
            <a:r>
              <a:rPr lang="nb-NO" sz="1200" dirty="0"/>
              <a:t>beregne hastighet og seilt distanse</a:t>
            </a:r>
          </a:p>
        </p:txBody>
      </p:sp>
    </p:spTree>
    <p:extLst>
      <p:ext uri="{BB962C8B-B14F-4D97-AF65-F5344CB8AC3E}">
        <p14:creationId xmlns:p14="http://schemas.microsoft.com/office/powerpoint/2010/main" xmlns="" val="23307430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45840"/>
            <a:ext cx="8229600" cy="1143000"/>
          </a:xfrm>
        </p:spPr>
        <p:txBody>
          <a:bodyPr>
            <a:noAutofit/>
          </a:bodyPr>
          <a:lstStyle/>
          <a:p>
            <a:r>
              <a:rPr lang="nb-NO" sz="3200" dirty="0" smtClean="0"/>
              <a:t>Kunnskap </a:t>
            </a:r>
            <a:r>
              <a:rPr lang="nb-NO" sz="3200" dirty="0"/>
              <a:t>båtføreren absolutt må ha for å kunne føre en båt med minimum av sikkerhet</a:t>
            </a:r>
            <a:endParaRPr lang="en-US" sz="3200" dirty="0"/>
          </a:p>
        </p:txBody>
      </p:sp>
      <p:sp>
        <p:nvSpPr>
          <p:cNvPr id="3" name="Content Placeholder 2"/>
          <p:cNvSpPr>
            <a:spLocks noGrp="1"/>
          </p:cNvSpPr>
          <p:nvPr>
            <p:ph idx="1"/>
          </p:nvPr>
        </p:nvSpPr>
        <p:spPr>
          <a:xfrm>
            <a:off x="457200" y="2132856"/>
            <a:ext cx="8229600" cy="4191744"/>
          </a:xfrm>
        </p:spPr>
        <p:txBody>
          <a:bodyPr>
            <a:normAutofit lnSpcReduction="10000"/>
          </a:bodyPr>
          <a:lstStyle/>
          <a:p>
            <a:r>
              <a:rPr lang="nb-NO" sz="1400" b="1" dirty="0"/>
              <a:t>Sjømerker – i kartet og i virkeligheten</a:t>
            </a:r>
          </a:p>
          <a:p>
            <a:pPr lvl="1"/>
            <a:r>
              <a:rPr lang="nb-NO" sz="1200" dirty="0"/>
              <a:t>Stake eller båke med peker</a:t>
            </a:r>
          </a:p>
          <a:p>
            <a:pPr lvl="1"/>
            <a:r>
              <a:rPr lang="nb-NO" sz="1200" dirty="0"/>
              <a:t>Nord, sør, øst og vest </a:t>
            </a:r>
            <a:r>
              <a:rPr lang="nb-NO" sz="1200" dirty="0" smtClean="0"/>
              <a:t>merke</a:t>
            </a:r>
            <a:br>
              <a:rPr lang="nb-NO" sz="1200" dirty="0" smtClean="0"/>
            </a:br>
            <a:endParaRPr lang="nb-NO" sz="1200" dirty="0"/>
          </a:p>
          <a:p>
            <a:r>
              <a:rPr lang="nb-NO" sz="1400" b="1" dirty="0"/>
              <a:t>Symbol i kartet</a:t>
            </a:r>
          </a:p>
          <a:p>
            <a:pPr lvl="1"/>
            <a:r>
              <a:rPr lang="nb-NO" sz="1200" dirty="0"/>
              <a:t>Skvalpeskjær</a:t>
            </a:r>
          </a:p>
          <a:p>
            <a:pPr lvl="1"/>
            <a:r>
              <a:rPr lang="nb-NO" sz="1200" dirty="0"/>
              <a:t>Sektor på </a:t>
            </a:r>
            <a:r>
              <a:rPr lang="nb-NO" sz="1200" dirty="0" smtClean="0"/>
              <a:t>fyrlykter</a:t>
            </a:r>
          </a:p>
          <a:p>
            <a:pPr lvl="1"/>
            <a:endParaRPr lang="nb-NO" sz="1200" dirty="0"/>
          </a:p>
          <a:p>
            <a:r>
              <a:rPr lang="nb-NO" sz="1400" b="1" dirty="0"/>
              <a:t>Sjøveisregler: Hvem skal holde av veien?</a:t>
            </a:r>
          </a:p>
          <a:p>
            <a:pPr lvl="1"/>
            <a:r>
              <a:rPr lang="nb-NO" sz="1200" dirty="0"/>
              <a:t>2 motorbåter har kryssende kurser</a:t>
            </a:r>
          </a:p>
          <a:p>
            <a:pPr lvl="1"/>
            <a:r>
              <a:rPr lang="nb-NO" sz="1200" dirty="0"/>
              <a:t>2 seilfartøy har kryssende kurser</a:t>
            </a:r>
          </a:p>
          <a:p>
            <a:pPr lvl="1"/>
            <a:r>
              <a:rPr lang="nb-NO" sz="1200" dirty="0"/>
              <a:t>Motorbåt og seilfartøy har kryssende kurser</a:t>
            </a:r>
          </a:p>
          <a:p>
            <a:pPr lvl="1"/>
            <a:r>
              <a:rPr lang="nb-NO" sz="1200" dirty="0"/>
              <a:t>Seil- og motorfartøy har kryssende kurs med ferge/frakteskip i trangt </a:t>
            </a:r>
            <a:r>
              <a:rPr lang="nb-NO" sz="1200" dirty="0" smtClean="0"/>
              <a:t>farvann</a:t>
            </a:r>
          </a:p>
          <a:p>
            <a:pPr lvl="1"/>
            <a:endParaRPr lang="nb-NO" sz="1200" dirty="0"/>
          </a:p>
          <a:p>
            <a:r>
              <a:rPr lang="nb-NO" sz="1400" b="1" dirty="0"/>
              <a:t>Lanterner</a:t>
            </a:r>
          </a:p>
          <a:p>
            <a:pPr lvl="1"/>
            <a:r>
              <a:rPr lang="nb-NO" sz="1200" dirty="0"/>
              <a:t>Lanterneføring for </a:t>
            </a:r>
            <a:r>
              <a:rPr lang="nb-NO" sz="1200" dirty="0" smtClean="0"/>
              <a:t>motorbåt </a:t>
            </a:r>
            <a:r>
              <a:rPr lang="nb-NO" sz="1200" dirty="0"/>
              <a:t>og seilbåt</a:t>
            </a:r>
          </a:p>
          <a:p>
            <a:endParaRPr lang="nb-NO" sz="1400" dirty="0" smtClean="0"/>
          </a:p>
          <a:p>
            <a:endParaRPr lang="nb-NO" sz="1400" dirty="0"/>
          </a:p>
          <a:p>
            <a:pPr marL="0" indent="0">
              <a:buNone/>
            </a:pPr>
            <a:r>
              <a:rPr lang="nb-NO" sz="1400" b="1" i="1" u="sng" dirty="0" smtClean="0">
                <a:solidFill>
                  <a:srgbClr val="FF0000"/>
                </a:solidFill>
              </a:rPr>
              <a:t>NB! Dette </a:t>
            </a:r>
            <a:r>
              <a:rPr lang="en-US" sz="1400" b="1" i="1" u="sng" dirty="0" err="1" smtClean="0">
                <a:solidFill>
                  <a:srgbClr val="FF0000"/>
                </a:solidFill>
              </a:rPr>
              <a:t>vil</a:t>
            </a:r>
            <a:r>
              <a:rPr lang="en-US" sz="1400" b="1" i="1" u="sng" dirty="0" smtClean="0">
                <a:solidFill>
                  <a:srgbClr val="FF0000"/>
                </a:solidFill>
              </a:rPr>
              <a:t> </a:t>
            </a:r>
            <a:r>
              <a:rPr lang="en-US" sz="1400" b="1" i="1" u="sng" dirty="0" err="1">
                <a:solidFill>
                  <a:srgbClr val="FF0000"/>
                </a:solidFill>
              </a:rPr>
              <a:t>bli</a:t>
            </a:r>
            <a:r>
              <a:rPr lang="en-US" sz="1400" b="1" i="1" u="sng" dirty="0">
                <a:solidFill>
                  <a:srgbClr val="FF0000"/>
                </a:solidFill>
              </a:rPr>
              <a:t> </a:t>
            </a:r>
            <a:r>
              <a:rPr lang="en-US" sz="1400" b="1" i="1" u="sng" dirty="0" err="1">
                <a:solidFill>
                  <a:srgbClr val="FF0000"/>
                </a:solidFill>
              </a:rPr>
              <a:t>vektlagt</a:t>
            </a:r>
            <a:r>
              <a:rPr lang="en-US" sz="1400" b="1" i="1" u="sng" dirty="0">
                <a:solidFill>
                  <a:srgbClr val="FF0000"/>
                </a:solidFill>
              </a:rPr>
              <a:t> </a:t>
            </a:r>
            <a:r>
              <a:rPr lang="en-US" sz="1400" b="1" i="1" u="sng" dirty="0" err="1">
                <a:solidFill>
                  <a:srgbClr val="FF0000"/>
                </a:solidFill>
              </a:rPr>
              <a:t>mer</a:t>
            </a:r>
            <a:r>
              <a:rPr lang="en-US" sz="1400" b="1" i="1" u="sng" dirty="0">
                <a:solidFill>
                  <a:srgbClr val="FF0000"/>
                </a:solidFill>
              </a:rPr>
              <a:t> </a:t>
            </a:r>
            <a:r>
              <a:rPr lang="en-US" sz="1400" b="1" i="1" u="sng" dirty="0" err="1">
                <a:solidFill>
                  <a:srgbClr val="FF0000"/>
                </a:solidFill>
              </a:rPr>
              <a:t>enn</a:t>
            </a:r>
            <a:r>
              <a:rPr lang="en-US" sz="1400" b="1" i="1" u="sng" dirty="0">
                <a:solidFill>
                  <a:srgbClr val="FF0000"/>
                </a:solidFill>
              </a:rPr>
              <a:t> </a:t>
            </a:r>
            <a:r>
              <a:rPr lang="en-US" sz="1400" b="1" i="1" u="sng" dirty="0" err="1">
                <a:solidFill>
                  <a:srgbClr val="FF0000"/>
                </a:solidFill>
              </a:rPr>
              <a:t>andre</a:t>
            </a:r>
            <a:r>
              <a:rPr lang="en-US" sz="1400" b="1" i="1" u="sng" dirty="0">
                <a:solidFill>
                  <a:srgbClr val="FF0000"/>
                </a:solidFill>
              </a:rPr>
              <a:t> </a:t>
            </a:r>
            <a:r>
              <a:rPr lang="en-US" sz="1400" b="1" i="1" u="sng" dirty="0" err="1" smtClean="0">
                <a:solidFill>
                  <a:srgbClr val="FF0000"/>
                </a:solidFill>
              </a:rPr>
              <a:t>emner</a:t>
            </a:r>
            <a:r>
              <a:rPr lang="en-US" sz="1400" b="1" i="1" u="sng" dirty="0" smtClean="0">
                <a:solidFill>
                  <a:srgbClr val="FF0000"/>
                </a:solidFill>
              </a:rPr>
              <a:t>!!</a:t>
            </a:r>
            <a:endParaRPr lang="en-US" sz="1400" b="1" i="1" u="sng" dirty="0">
              <a:solidFill>
                <a:srgbClr val="FF0000"/>
              </a:solidFill>
            </a:endParaRPr>
          </a:p>
        </p:txBody>
      </p:sp>
    </p:spTree>
    <p:extLst>
      <p:ext uri="{BB962C8B-B14F-4D97-AF65-F5344CB8AC3E}">
        <p14:creationId xmlns:p14="http://schemas.microsoft.com/office/powerpoint/2010/main" xmlns="" val="33913756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67544" y="692696"/>
            <a:ext cx="8496944" cy="6048672"/>
          </a:xfrm>
        </p:spPr>
        <p:txBody>
          <a:bodyPr>
            <a:noAutofit/>
          </a:bodyPr>
          <a:lstStyle/>
          <a:p>
            <a:pPr marL="0" indent="0">
              <a:buNone/>
            </a:pPr>
            <a:r>
              <a:rPr lang="nb-NO" sz="1100" b="1" dirty="0"/>
              <a:t>Spørsmål og svar rundt båtførerbevis</a:t>
            </a:r>
          </a:p>
          <a:p>
            <a:pPr marL="0" indent="0">
              <a:buNone/>
            </a:pPr>
            <a:r>
              <a:rPr lang="nb-NO" sz="800" dirty="0"/>
              <a:t>Her finner du noen vanlige spørsmål knyttet til båtførerprøven og ordningen med obligatorisk båtførerbevis</a:t>
            </a:r>
            <a:r>
              <a:rPr lang="nb-NO" sz="800" dirty="0" smtClean="0"/>
              <a:t>.</a:t>
            </a:r>
          </a:p>
          <a:p>
            <a:pPr marL="0" indent="0">
              <a:buNone/>
            </a:pPr>
            <a:endParaRPr lang="nb-NO" sz="800" dirty="0"/>
          </a:p>
          <a:p>
            <a:pPr marL="0" indent="0">
              <a:buNone/>
            </a:pPr>
            <a:r>
              <a:rPr lang="nb-NO" sz="800" b="1" dirty="0"/>
              <a:t>Hva lærer jeg ved å ta </a:t>
            </a:r>
            <a:r>
              <a:rPr lang="nb-NO" sz="800" b="1" dirty="0" smtClean="0"/>
              <a:t>Båtførerprøven?</a:t>
            </a:r>
          </a:p>
          <a:p>
            <a:pPr marL="393192" lvl="1" indent="0">
              <a:buNone/>
            </a:pPr>
            <a:r>
              <a:rPr lang="nb-NO" sz="800" dirty="0" smtClean="0"/>
              <a:t>Gjennom Båtførerprøven får du en innføring i navigasjon og bruk av navigasjonsinstrumenter. Du lærer om lanterner, nødsignal og sjøens trafikkregler. Videre får du en innføring i sjømannskap, sikker bruk av båt og håndtering av nødsituasjoner.</a:t>
            </a:r>
          </a:p>
          <a:p>
            <a:pPr marL="0" indent="0">
              <a:buNone/>
            </a:pPr>
            <a:r>
              <a:rPr lang="nb-NO" sz="800" b="1" dirty="0" smtClean="0"/>
              <a:t>Hvor </a:t>
            </a:r>
            <a:r>
              <a:rPr lang="nb-NO" sz="800" b="1" dirty="0"/>
              <a:t>stor båt kan jeg føre med Båtførerbeviset?</a:t>
            </a:r>
          </a:p>
          <a:p>
            <a:pPr marL="393192" lvl="1" indent="0">
              <a:buNone/>
            </a:pPr>
            <a:r>
              <a:rPr lang="nb-NO" sz="800" dirty="0"/>
              <a:t>Du kan føre fritidsbåt inntil 15 meter. Hvis du er usikker på om du har lov til å føre en båt, kan du kontakte Sjøfartsdirektoratet for nærmere veiledning.</a:t>
            </a:r>
          </a:p>
          <a:p>
            <a:pPr marL="0" indent="0">
              <a:buNone/>
            </a:pPr>
            <a:r>
              <a:rPr lang="nb-NO" sz="800" b="1" dirty="0"/>
              <a:t>Er båtførerprøven obligatorisk?</a:t>
            </a:r>
          </a:p>
          <a:p>
            <a:pPr marL="393192" lvl="1" indent="0">
              <a:buNone/>
            </a:pPr>
            <a:r>
              <a:rPr lang="nb-NO" sz="800" dirty="0"/>
              <a:t>Ja. Hvis du skal føre båt over 25 hk, eller 8 meter, må du ha båtførerbevis hvis du er født 1.1.1980 eller senere</a:t>
            </a:r>
          </a:p>
          <a:p>
            <a:pPr marL="0" indent="0">
              <a:buNone/>
            </a:pPr>
            <a:r>
              <a:rPr lang="nb-NO" sz="800" b="1" dirty="0"/>
              <a:t>Må jeg ha kurs</a:t>
            </a:r>
          </a:p>
          <a:p>
            <a:pPr marL="393192" lvl="1" indent="0">
              <a:buNone/>
            </a:pPr>
            <a:r>
              <a:rPr lang="nb-NO" sz="800" dirty="0"/>
              <a:t>Nei. Det er ikke nødvendig å ha kurs for å ta båtførerprøven. Erfaringen derimot tilsier at de fleste opplever ett kurs som nyttig og lærerikt.</a:t>
            </a:r>
          </a:p>
          <a:p>
            <a:pPr marL="0" indent="0">
              <a:buNone/>
            </a:pPr>
            <a:r>
              <a:rPr lang="nb-NO" sz="800" b="1" dirty="0"/>
              <a:t>Hvor finner jeg lovverket om Båtførerprøven og fritidsbåter?</a:t>
            </a:r>
          </a:p>
          <a:p>
            <a:pPr marL="393192" lvl="1" indent="0">
              <a:buNone/>
            </a:pPr>
            <a:r>
              <a:rPr lang="nb-NO" sz="800" dirty="0"/>
              <a:t>Lovteksten ligge på Lovdata sine sider. Bruk denne linken for å komme direkte til </a:t>
            </a:r>
            <a:r>
              <a:rPr lang="nb-NO" sz="800" dirty="0" smtClean="0"/>
              <a:t>forskriften.</a:t>
            </a:r>
            <a:endParaRPr lang="nb-NO" sz="800" dirty="0"/>
          </a:p>
          <a:p>
            <a:pPr marL="0" indent="0">
              <a:buNone/>
            </a:pPr>
            <a:r>
              <a:rPr lang="nb-NO" sz="800" b="1" dirty="0"/>
              <a:t>Hvor gammel må jeg være?</a:t>
            </a:r>
          </a:p>
          <a:p>
            <a:pPr marL="393192" lvl="1" indent="0">
              <a:buNone/>
            </a:pPr>
            <a:r>
              <a:rPr lang="nb-NO" sz="800" dirty="0"/>
              <a:t>Fra 1. mai 2010 må du ha fylt 14 år før du kan avlegge Båtførerprøven. Du vil da få utstedt Båtførerbevis når du er 16 år.</a:t>
            </a:r>
          </a:p>
          <a:p>
            <a:pPr marL="0" indent="0">
              <a:buNone/>
            </a:pPr>
            <a:r>
              <a:rPr lang="nb-NO" sz="800" b="1" dirty="0"/>
              <a:t>Kan jeg ta båtførerprøven som privatist?</a:t>
            </a:r>
          </a:p>
          <a:p>
            <a:pPr marL="393192" lvl="1" indent="0">
              <a:buNone/>
            </a:pPr>
            <a:r>
              <a:rPr lang="nb-NO" sz="800" dirty="0"/>
              <a:t>Ja. Kontakt et av de godkjente testsentrene for å avtale tidspunkt for prøve.</a:t>
            </a:r>
          </a:p>
          <a:p>
            <a:pPr marL="0" indent="0">
              <a:buNone/>
            </a:pPr>
            <a:r>
              <a:rPr lang="nb-NO" sz="800" b="1" dirty="0"/>
              <a:t>Hvilke regler gjelder for å føre en fritidsbåt?</a:t>
            </a:r>
          </a:p>
          <a:p>
            <a:pPr marL="393192" lvl="1" indent="0">
              <a:buNone/>
            </a:pPr>
            <a:r>
              <a:rPr lang="nb-NO" sz="800" dirty="0"/>
              <a:t>Du må ha fylt 16 år dersom du skal føre en fritidsbåt med en motorytelse over 10 hk, eller som kan oppnå større fart enn 10 knop, eller som er lengre enn 8 meter. For å føre fritidsbåt med største lengde 15 meter eller mer, må du ha minimum fritidsbåtskippersertifikat. Dette sertifikatet gir deg rett til å føre fritidsbåt med bruttotonnasje inntil 50. Kontakt postmottak@sjofartsdir.no for regler om Fritidsskippersertifikat.</a:t>
            </a:r>
          </a:p>
          <a:p>
            <a:pPr marL="0" indent="0">
              <a:buNone/>
            </a:pPr>
            <a:r>
              <a:rPr lang="nb-NO" sz="800" b="1" dirty="0"/>
              <a:t>Hvordan defineres båtens lengde?</a:t>
            </a:r>
          </a:p>
          <a:p>
            <a:pPr marL="393192" lvl="1" indent="0">
              <a:buNone/>
            </a:pPr>
            <a:r>
              <a:rPr lang="nb-NO" sz="800" dirty="0"/>
              <a:t>Lengde defineres som skrogets lengde (LH) etter NS-EN ISO 8666 Mindre fartøy – Hoveddata. Skroglengde er distansen mellom to vertikale linjer som skjærer gjennom den fremste og den akterste del av skroget når fartøyet er i korrekt trim på vannet, jfr. vannlinjen. Det er ikke noe i veien for at fremste eller akterste del av skroget kan befinne seg under vann</a:t>
            </a:r>
            <a:r>
              <a:rPr lang="nb-NO" sz="800" dirty="0" smtClean="0"/>
              <a:t>. Skrogets </a:t>
            </a:r>
            <a:r>
              <a:rPr lang="nb-NO" sz="800" dirty="0"/>
              <a:t>lengde (LH) inkluderer alle strukturelle og faste bestanddeler av fartøyet, så som tre, plastikk eller metallbauger eller akterender. Lengden ekskluderer deler som kan demonteres uten å forårsake skade eller påvirke fartøyets strukturelle intakthet, for eksempel rigg, baugspyd, pulpitt i begge ender av fartøyet, beslag på akter- og forstevn, ror, hekkaggregater, utenbordsmotorer med monteringsbraketter, plater og lignende, dykkerplattformer, badeplattformer, fendere og plankeganger. Lengden ekskluderer ikke avtakbare deler av skroget som fungerer som hydrostatisk eller dynamisk støtte når fartøyet ligger i ro eller er underveis.</a:t>
            </a:r>
          </a:p>
          <a:p>
            <a:pPr marL="0" indent="0">
              <a:buNone/>
            </a:pPr>
            <a:r>
              <a:rPr lang="nb-NO" sz="800" b="1" dirty="0"/>
              <a:t>Hvor tar jeg Båtførerprøven?</a:t>
            </a:r>
          </a:p>
          <a:p>
            <a:pPr marL="393192" lvl="1" indent="0">
              <a:buNone/>
            </a:pPr>
            <a:r>
              <a:rPr lang="nb-NO" sz="800" dirty="0"/>
              <a:t>Du finner en oversikt over </a:t>
            </a:r>
            <a:r>
              <a:rPr lang="nb-NO" sz="800" dirty="0" smtClean="0"/>
              <a:t>testsentrene </a:t>
            </a:r>
            <a:r>
              <a:rPr lang="nb-NO" sz="800" dirty="0"/>
              <a:t>her.</a:t>
            </a:r>
          </a:p>
          <a:p>
            <a:pPr marL="0" indent="0">
              <a:buNone/>
            </a:pPr>
            <a:r>
              <a:rPr lang="nb-NO" sz="800" b="1" dirty="0"/>
              <a:t>Hva er kravet til bestått test?</a:t>
            </a:r>
          </a:p>
          <a:p>
            <a:pPr marL="393192" lvl="1" indent="0">
              <a:buNone/>
            </a:pPr>
            <a:r>
              <a:rPr lang="nb-NO" sz="800" dirty="0"/>
              <a:t>Båtførerprøven krever 80 % i totalt resultat, og over 80 % i et nytt emne som dekker spesielt viktig kunnskap for å bestå Båtførerprøven. Innholdet i det nye emnet står i pensum til Båtførerprøven som kunnskap båtføreren absolutt må ha for å kunne føre en båt med minimum av sikkerhet. Prøven trekker etter et definert oppsett, slik at ingen får en identisk båtførerprøve.</a:t>
            </a:r>
          </a:p>
          <a:p>
            <a:pPr marL="0" indent="0">
              <a:buNone/>
            </a:pPr>
            <a:r>
              <a:rPr lang="nb-NO" sz="800" b="1" dirty="0"/>
              <a:t>Når får jeg beviset?</a:t>
            </a:r>
          </a:p>
          <a:p>
            <a:pPr marL="393192" lvl="1" indent="0">
              <a:buNone/>
            </a:pPr>
            <a:r>
              <a:rPr lang="nb-NO" sz="800" dirty="0"/>
              <a:t>Dette kommer i posten ca. to-tre uker etter at Norsk Test AS har mottatt resultatet og bilde av deg.</a:t>
            </a:r>
          </a:p>
          <a:p>
            <a:pPr marL="0" indent="0">
              <a:buNone/>
            </a:pPr>
            <a:r>
              <a:rPr lang="nb-NO" sz="800" b="1" dirty="0"/>
              <a:t>Jeg trenger et engelsk tekst på bevis. Hva gjør jeg?</a:t>
            </a:r>
          </a:p>
          <a:p>
            <a:pPr marL="393192" lvl="1" indent="0">
              <a:buNone/>
            </a:pPr>
            <a:r>
              <a:rPr lang="nb-NO" sz="800" dirty="0"/>
              <a:t>Teksten på baksiden av Båtførerbeviset gir en bekreftelse av kunnskap på norsk og engelsk.</a:t>
            </a:r>
          </a:p>
          <a:p>
            <a:pPr marL="0" indent="0">
              <a:buNone/>
            </a:pPr>
            <a:r>
              <a:rPr lang="nb-NO" sz="800" b="1" dirty="0"/>
              <a:t>Jeg har mistet Båtførerbeviset. Hva gjør jeg?</a:t>
            </a:r>
          </a:p>
          <a:p>
            <a:pPr marL="393192" lvl="1" indent="0">
              <a:buNone/>
            </a:pPr>
            <a:r>
              <a:rPr lang="nb-NO" sz="800" dirty="0"/>
              <a:t>Dersom du mister det gamle beviset, kan du ta kontakt med Norsk Test AS for å få utstedt duplikat.</a:t>
            </a:r>
          </a:p>
          <a:p>
            <a:pPr marL="0" indent="0">
              <a:buNone/>
            </a:pPr>
            <a:r>
              <a:rPr lang="nb-NO" sz="800" b="1" dirty="0"/>
              <a:t>Hva koster Båtførerprøven?</a:t>
            </a:r>
          </a:p>
          <a:p>
            <a:pPr marL="393192" lvl="1" indent="0">
              <a:buNone/>
            </a:pPr>
            <a:r>
              <a:rPr lang="nb-NO" sz="800" dirty="0"/>
              <a:t>Prisen finner </a:t>
            </a:r>
            <a:r>
              <a:rPr lang="nb-NO" sz="800" dirty="0">
                <a:hlinkClick r:id="rId2"/>
              </a:rPr>
              <a:t>du i gebyrforskriften</a:t>
            </a:r>
            <a:r>
              <a:rPr lang="nb-NO" sz="800" dirty="0" smtClean="0">
                <a:hlinkClick r:id="rId2"/>
              </a:rPr>
              <a:t>.</a:t>
            </a:r>
            <a:endParaRPr lang="nb-NO" sz="800" dirty="0"/>
          </a:p>
        </p:txBody>
      </p:sp>
    </p:spTree>
    <p:extLst>
      <p:ext uri="{BB962C8B-B14F-4D97-AF65-F5344CB8AC3E}">
        <p14:creationId xmlns:p14="http://schemas.microsoft.com/office/powerpoint/2010/main" xmlns="" val="786779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Egendefinert 1">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0000FF"/>
      </a:hlink>
      <a:folHlink>
        <a:srgbClr val="85DFD0"/>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1103</TotalTime>
  <Words>1719</Words>
  <Application>Microsoft Office PowerPoint</Application>
  <PresentationFormat>Skjermfremvisning (4:3)</PresentationFormat>
  <Paragraphs>268</Paragraphs>
  <Slides>19</Slides>
  <Notes>0</Notes>
  <HiddenSlides>0</HiddenSlides>
  <MMClips>0</MMClips>
  <ScaleCrop>false</ScaleCrop>
  <HeadingPairs>
    <vt:vector size="4" baseType="variant">
      <vt:variant>
        <vt:lpstr>Tema</vt:lpstr>
      </vt:variant>
      <vt:variant>
        <vt:i4>1</vt:i4>
      </vt:variant>
      <vt:variant>
        <vt:lpstr>Lysbildetitler</vt:lpstr>
      </vt:variant>
      <vt:variant>
        <vt:i4>19</vt:i4>
      </vt:variant>
    </vt:vector>
  </HeadingPairs>
  <TitlesOfParts>
    <vt:vector size="20" baseType="lpstr">
      <vt:lpstr>Flow</vt:lpstr>
      <vt:lpstr>KURS FOR BÅTFØRERPRØVEN</vt:lpstr>
      <vt:lpstr>KURS FOR BÅTFØRERPRØVEN</vt:lpstr>
      <vt:lpstr>Lysbilde 3</vt:lpstr>
      <vt:lpstr>BÅTFØRERKURS  3-5. august</vt:lpstr>
      <vt:lpstr>Pensum til Båtførerprøven 1/3</vt:lpstr>
      <vt:lpstr>Pensum til Båtførerprøven 2/3</vt:lpstr>
      <vt:lpstr>Pensum til Båtførerprøven 3/3</vt:lpstr>
      <vt:lpstr>Kunnskap båtføreren absolutt må ha for å kunne føre en båt med minimum av sikkerhet</vt:lpstr>
      <vt:lpstr>Lysbilde 9</vt:lpstr>
      <vt:lpstr>Lysbilde 10</vt:lpstr>
      <vt:lpstr>Lysbilde 11</vt:lpstr>
      <vt:lpstr>Brannreglene</vt:lpstr>
      <vt:lpstr>Sjøvettreglene</vt:lpstr>
      <vt:lpstr>Sjøvettspillet</vt:lpstr>
      <vt:lpstr>Test deg selv</vt:lpstr>
      <vt:lpstr>Sjøvett</vt:lpstr>
      <vt:lpstr>Lysbilde 17</vt:lpstr>
      <vt:lpstr>Lysbilde 18</vt:lpstr>
      <vt:lpstr>Lysbilde 19</vt:lpstr>
    </vt:vector>
  </TitlesOfParts>
  <Company>Noreco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BÅTFØRERPRØVE  OG SEILKURS PÅ MILDE</dc:title>
  <dc:creator>Jan Jernes</dc:creator>
  <cp:lastModifiedBy>Olav Vik</cp:lastModifiedBy>
  <cp:revision>78</cp:revision>
  <cp:lastPrinted>2012-06-16T12:29:25Z</cp:lastPrinted>
  <dcterms:created xsi:type="dcterms:W3CDTF">2012-06-13T09:54:06Z</dcterms:created>
  <dcterms:modified xsi:type="dcterms:W3CDTF">2012-06-20T21:36:39Z</dcterms:modified>
</cp:coreProperties>
</file>