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3" r:id="rId3"/>
    <p:sldId id="279" r:id="rId4"/>
    <p:sldId id="268" r:id="rId5"/>
    <p:sldId id="269" r:id="rId6"/>
    <p:sldId id="275" r:id="rId7"/>
    <p:sldId id="281" r:id="rId8"/>
    <p:sldId id="27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070"/>
    <a:srgbClr val="0F007E"/>
    <a:srgbClr val="12009A"/>
    <a:srgbClr val="0D006C"/>
    <a:srgbClr val="006BC3"/>
    <a:srgbClr val="006BC8"/>
    <a:srgbClr val="006BCC"/>
    <a:srgbClr val="0078C4"/>
    <a:srgbClr val="0070C4"/>
    <a:srgbClr val="0075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60" autoAdjust="0"/>
    <p:restoredTop sz="94660"/>
  </p:normalViewPr>
  <p:slideViewPr>
    <p:cSldViewPr>
      <p:cViewPr varScale="1">
        <p:scale>
          <a:sx n="113" d="100"/>
          <a:sy n="113" d="100"/>
        </p:scale>
        <p:origin x="-105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C5596-57BD-4F89-8785-752C9603692F}" type="datetimeFigureOut">
              <a:rPr lang="en-US" smtClean="0"/>
              <a:pPr/>
              <a:t>6/20/2012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9738-AA00-45E3-9679-86825A60B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C5596-57BD-4F89-8785-752C9603692F}" type="datetimeFigureOut">
              <a:rPr lang="en-US" smtClean="0"/>
              <a:pPr/>
              <a:t>6/20/2012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9738-AA00-45E3-9679-86825A60B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C5596-57BD-4F89-8785-752C9603692F}" type="datetimeFigureOut">
              <a:rPr lang="en-US" smtClean="0"/>
              <a:pPr/>
              <a:t>6/20/2012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9738-AA00-45E3-9679-86825A60B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C5596-57BD-4F89-8785-752C9603692F}" type="datetimeFigureOut">
              <a:rPr lang="en-US" smtClean="0"/>
              <a:pPr/>
              <a:t>6/20/2012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9738-AA00-45E3-9679-86825A60B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C5596-57BD-4F89-8785-752C9603692F}" type="datetimeFigureOut">
              <a:rPr lang="en-US" smtClean="0"/>
              <a:pPr/>
              <a:t>6/20/2012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9738-AA00-45E3-9679-86825A60B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C5596-57BD-4F89-8785-752C9603692F}" type="datetimeFigureOut">
              <a:rPr lang="en-US" smtClean="0"/>
              <a:pPr/>
              <a:t>6/20/2012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9738-AA00-45E3-9679-86825A60B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C5596-57BD-4F89-8785-752C9603692F}" type="datetimeFigureOut">
              <a:rPr lang="en-US" smtClean="0"/>
              <a:pPr/>
              <a:t>6/20/2012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9738-AA00-45E3-9679-86825A60B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C5596-57BD-4F89-8785-752C9603692F}" type="datetimeFigureOut">
              <a:rPr lang="en-US" smtClean="0"/>
              <a:pPr/>
              <a:t>6/20/2012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9738-AA00-45E3-9679-86825A60B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C5596-57BD-4F89-8785-752C9603692F}" type="datetimeFigureOut">
              <a:rPr lang="en-US" smtClean="0"/>
              <a:pPr/>
              <a:t>6/20/2012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9738-AA00-45E3-9679-86825A60B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C5596-57BD-4F89-8785-752C9603692F}" type="datetimeFigureOut">
              <a:rPr lang="en-US" smtClean="0"/>
              <a:pPr/>
              <a:t>6/20/2012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9738-AA00-45E3-9679-86825A60B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C5596-57BD-4F89-8785-752C9603692F}" type="datetimeFigureOut">
              <a:rPr lang="en-US" smtClean="0"/>
              <a:pPr/>
              <a:t>6/20/2012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9A39738-AA00-45E3-9679-86825A60B4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D0C5596-57BD-4F89-8785-752C9603692F}" type="datetimeFigureOut">
              <a:rPr lang="en-US" smtClean="0"/>
              <a:pPr/>
              <a:t>6/20/2012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A39738-AA00-45E3-9679-86825A60B48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pic>
        <p:nvPicPr>
          <p:cNvPr id="3" name="Bilde 2" descr="MB vimpel transparent.pn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505" y="44624"/>
            <a:ext cx="936104" cy="4680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old.sjofartsdir.no/upload/Vis%20Sj%C3%B8vett/Spill/sjovetttest.swf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shoreschool.com/index.htm" TargetMode="External"/><Relationship Id="rId2" Type="http://schemas.openxmlformats.org/officeDocument/2006/relationships/hyperlink" Target="http://www.animatedknots.com/indexboating.php?LogoImage=LogoGrog.jpg&amp;Website=www.animatedknots.com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sailingscuttlebutt.com/photos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jovett.no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697360"/>
          </a:xfrm>
        </p:spPr>
        <p:txBody>
          <a:bodyPr/>
          <a:lstStyle/>
          <a:p>
            <a:r>
              <a:rPr lang="nb-NO" dirty="0" smtClean="0"/>
              <a:t>DAGSKURS I JOLLESEILING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>
            <a:normAutofit/>
          </a:bodyPr>
          <a:lstStyle/>
          <a:p>
            <a:r>
              <a:rPr lang="nb-NO" sz="6000" dirty="0" smtClean="0">
                <a:solidFill>
                  <a:srgbClr val="000070"/>
                </a:solidFill>
              </a:rPr>
              <a:t>6., 7. og 8. august 2012</a:t>
            </a:r>
          </a:p>
        </p:txBody>
      </p:sp>
      <p:pic>
        <p:nvPicPr>
          <p:cNvPr id="4" name="Bilde 3" descr="MB logo lang transparen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23728" y="5085184"/>
            <a:ext cx="6906308" cy="1273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25554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/>
          <a:lstStyle/>
          <a:p>
            <a:r>
              <a:rPr lang="en-GB" dirty="0" smtClean="0"/>
              <a:t>SEILKURS </a:t>
            </a:r>
            <a:r>
              <a:rPr lang="en-GB" dirty="0"/>
              <a:t>I</a:t>
            </a:r>
            <a:r>
              <a:rPr lang="en-GB" dirty="0" smtClean="0"/>
              <a:t> MILDEVÅGEN</a:t>
            </a:r>
            <a:endParaRPr lang="en-GB" sz="2400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3381123"/>
          </a:xfrm>
        </p:spPr>
        <p:txBody>
          <a:bodyPr>
            <a:normAutofit/>
          </a:bodyPr>
          <a:lstStyle/>
          <a:p>
            <a:pPr lvl="1"/>
            <a:r>
              <a:rPr lang="nb-NO" dirty="0" smtClean="0"/>
              <a:t>6., 7. &amp; 8</a:t>
            </a:r>
            <a:r>
              <a:rPr lang="nb-NO" dirty="0"/>
              <a:t>. </a:t>
            </a:r>
            <a:r>
              <a:rPr lang="nb-NO" dirty="0" smtClean="0"/>
              <a:t>august</a:t>
            </a:r>
          </a:p>
          <a:p>
            <a:pPr lvl="3"/>
            <a:endParaRPr lang="nb-NO" dirty="0"/>
          </a:p>
          <a:p>
            <a:pPr lvl="1"/>
            <a:r>
              <a:rPr lang="nb-NO" dirty="0"/>
              <a:t>Kl. 09:00-16:00 </a:t>
            </a:r>
            <a:r>
              <a:rPr lang="nb-NO" sz="1400" dirty="0"/>
              <a:t>(alle dager</a:t>
            </a:r>
            <a:r>
              <a:rPr lang="nb-NO" sz="1400" dirty="0" smtClean="0"/>
              <a:t>)</a:t>
            </a:r>
          </a:p>
          <a:p>
            <a:pPr lvl="2"/>
            <a:endParaRPr lang="nb-NO" sz="1000" dirty="0"/>
          </a:p>
          <a:p>
            <a:pPr lvl="1"/>
            <a:r>
              <a:rPr lang="nb-NO" dirty="0" smtClean="0"/>
              <a:t>Kursavgift </a:t>
            </a:r>
            <a:r>
              <a:rPr lang="nb-NO" dirty="0"/>
              <a:t>kr. 5</a:t>
            </a:r>
            <a:r>
              <a:rPr lang="nb-NO" dirty="0" smtClean="0"/>
              <a:t>00</a:t>
            </a:r>
            <a:r>
              <a:rPr lang="nb-NO" dirty="0"/>
              <a:t>,</a:t>
            </a:r>
            <a:r>
              <a:rPr lang="nb-NO" dirty="0" smtClean="0"/>
              <a:t>-</a:t>
            </a:r>
          </a:p>
          <a:p>
            <a:pPr lvl="3"/>
            <a:endParaRPr lang="nb-NO" dirty="0"/>
          </a:p>
          <a:p>
            <a:pPr lvl="1"/>
            <a:r>
              <a:rPr lang="nb-NO" sz="1800" dirty="0"/>
              <a:t>K</a:t>
            </a:r>
            <a:r>
              <a:rPr lang="nb-NO" sz="1800" dirty="0" smtClean="0"/>
              <a:t>r. 300 </a:t>
            </a:r>
            <a:r>
              <a:rPr lang="nb-NO" sz="1800" dirty="0"/>
              <a:t>for MB-</a:t>
            </a:r>
            <a:r>
              <a:rPr lang="nb-NO" sz="1800" dirty="0" smtClean="0"/>
              <a:t>medlemmer</a:t>
            </a:r>
            <a:endParaRPr lang="nb-NO" sz="1800" dirty="0"/>
          </a:p>
          <a:p>
            <a:pPr lvl="1"/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3381123"/>
          </a:xfrm>
        </p:spPr>
        <p:txBody>
          <a:bodyPr>
            <a:normAutofit/>
          </a:bodyPr>
          <a:lstStyle/>
          <a:p>
            <a:pPr lvl="1"/>
            <a:r>
              <a:rPr lang="nb-NO" dirty="0"/>
              <a:t>Båter:</a:t>
            </a:r>
          </a:p>
          <a:p>
            <a:pPr lvl="2"/>
            <a:r>
              <a:rPr lang="nb-NO" dirty="0"/>
              <a:t>Optimist</a:t>
            </a:r>
          </a:p>
          <a:p>
            <a:pPr lvl="2"/>
            <a:r>
              <a:rPr lang="nb-NO" dirty="0"/>
              <a:t>Zoom8</a:t>
            </a:r>
          </a:p>
          <a:p>
            <a:pPr lvl="2"/>
            <a:r>
              <a:rPr lang="nb-NO" dirty="0"/>
              <a:t>RS Feva</a:t>
            </a:r>
          </a:p>
          <a:p>
            <a:pPr lvl="2"/>
            <a:r>
              <a:rPr lang="nb-NO" dirty="0"/>
              <a:t>Snipe</a:t>
            </a:r>
          </a:p>
          <a:p>
            <a:pPr lvl="2"/>
            <a:r>
              <a:rPr lang="nb-NO" dirty="0"/>
              <a:t>Oselvar</a:t>
            </a:r>
          </a:p>
          <a:p>
            <a:endParaRPr lang="nb-NO" dirty="0" smtClean="0"/>
          </a:p>
        </p:txBody>
      </p:sp>
      <p:sp>
        <p:nvSpPr>
          <p:cNvPr id="5" name="TekstSylinder 4"/>
          <p:cNvSpPr txBox="1"/>
          <p:nvPr/>
        </p:nvSpPr>
        <p:spPr>
          <a:xfrm>
            <a:off x="827584" y="5373216"/>
            <a:ext cx="58257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Her blir det “først til mølla” (betalt kursavgift innen 27. juli).</a:t>
            </a:r>
          </a:p>
          <a:p>
            <a:r>
              <a:rPr lang="nb-NO" dirty="0" smtClean="0"/>
              <a:t>Kapasitet 16 seilere.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xmlns="" val="1267069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tel 7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r>
              <a:rPr lang="nb-NO" dirty="0" smtClean="0"/>
              <a:t>SEILING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700808"/>
            <a:ext cx="4038600" cy="4824536"/>
          </a:xfrm>
        </p:spPr>
        <p:txBody>
          <a:bodyPr>
            <a:normAutofit lnSpcReduction="10000"/>
          </a:bodyPr>
          <a:lstStyle/>
          <a:p>
            <a:r>
              <a:rPr lang="nb-NO" sz="1400" dirty="0" smtClean="0"/>
              <a:t>Grunnleggende</a:t>
            </a:r>
          </a:p>
          <a:p>
            <a:pPr lvl="1"/>
            <a:r>
              <a:rPr lang="nb-NO" sz="1200" dirty="0" smtClean="0"/>
              <a:t>Utstyr – betegnelser, plassering, bruk/nytte</a:t>
            </a:r>
          </a:p>
          <a:p>
            <a:pPr lvl="1"/>
            <a:r>
              <a:rPr lang="nb-NO" sz="1200" dirty="0" smtClean="0"/>
              <a:t>Teori om fremdrift for seilbåter</a:t>
            </a:r>
          </a:p>
          <a:p>
            <a:pPr lvl="1"/>
            <a:r>
              <a:rPr lang="nb-NO" sz="1200" dirty="0" smtClean="0"/>
              <a:t>Forhold som påvirker seilbåtens fart og bevegelser</a:t>
            </a:r>
          </a:p>
          <a:p>
            <a:pPr lvl="1"/>
            <a:r>
              <a:rPr lang="nb-NO" sz="1200" dirty="0" smtClean="0"/>
              <a:t>Legge ifra og legge til</a:t>
            </a:r>
          </a:p>
          <a:p>
            <a:pPr lvl="1"/>
            <a:r>
              <a:rPr lang="nb-NO" sz="1200" dirty="0" smtClean="0"/>
              <a:t>Knuter</a:t>
            </a:r>
          </a:p>
          <a:p>
            <a:pPr lvl="1"/>
            <a:r>
              <a:rPr lang="nb-NO" sz="1200" dirty="0" smtClean="0"/>
              <a:t>Sjømannskap</a:t>
            </a:r>
            <a:br>
              <a:rPr lang="nb-NO" sz="1200" dirty="0" smtClean="0"/>
            </a:br>
            <a:endParaRPr lang="nb-NO" sz="1200" dirty="0" smtClean="0"/>
          </a:p>
          <a:p>
            <a:r>
              <a:rPr lang="nb-NO" sz="1400" dirty="0" smtClean="0"/>
              <a:t>Sikkerhet</a:t>
            </a:r>
          </a:p>
          <a:p>
            <a:pPr lvl="1"/>
            <a:r>
              <a:rPr lang="nb-NO" sz="1200" dirty="0" smtClean="0"/>
              <a:t>Personlig utstyr</a:t>
            </a:r>
          </a:p>
          <a:p>
            <a:pPr lvl="1"/>
            <a:r>
              <a:rPr lang="nb-NO" sz="1200" dirty="0" smtClean="0"/>
              <a:t>Utstyr om bord og sjekk av båt før avgang</a:t>
            </a:r>
          </a:p>
          <a:p>
            <a:pPr lvl="1"/>
            <a:r>
              <a:rPr lang="nb-NO" sz="1200" dirty="0" smtClean="0"/>
              <a:t>Under seilas</a:t>
            </a:r>
          </a:p>
          <a:p>
            <a:pPr lvl="1"/>
            <a:endParaRPr lang="nb-NO" sz="1200" dirty="0" smtClean="0"/>
          </a:p>
          <a:p>
            <a:r>
              <a:rPr lang="nb-NO" sz="1400" dirty="0" smtClean="0"/>
              <a:t>Rigging &amp; klargjøring</a:t>
            </a:r>
          </a:p>
          <a:p>
            <a:pPr lvl="1"/>
            <a:r>
              <a:rPr lang="nb-NO" sz="1200" dirty="0" smtClean="0"/>
              <a:t>Seil</a:t>
            </a:r>
          </a:p>
          <a:p>
            <a:pPr lvl="1"/>
            <a:r>
              <a:rPr lang="nb-NO" sz="1200" dirty="0" smtClean="0"/>
              <a:t>Tauverk</a:t>
            </a:r>
          </a:p>
          <a:p>
            <a:pPr lvl="1"/>
            <a:endParaRPr lang="nb-NO" sz="1200" dirty="0" smtClean="0"/>
          </a:p>
          <a:p>
            <a:r>
              <a:rPr lang="nb-NO" sz="1400" dirty="0" smtClean="0"/>
              <a:t>Trimming</a:t>
            </a:r>
          </a:p>
          <a:p>
            <a:pPr lvl="1"/>
            <a:r>
              <a:rPr lang="nb-NO" sz="1200" dirty="0" smtClean="0"/>
              <a:t>Seil</a:t>
            </a:r>
          </a:p>
          <a:p>
            <a:pPr lvl="1"/>
            <a:r>
              <a:rPr lang="nb-NO" sz="1200" dirty="0" smtClean="0"/>
              <a:t>Mast</a:t>
            </a:r>
          </a:p>
          <a:p>
            <a:pPr lvl="1"/>
            <a:r>
              <a:rPr lang="nb-NO" sz="1200" dirty="0" err="1" smtClean="0"/>
              <a:t>Seielrenes</a:t>
            </a:r>
            <a:r>
              <a:rPr lang="nb-NO" sz="1200" dirty="0" smtClean="0"/>
              <a:t> plassering ombord</a:t>
            </a:r>
            <a:endParaRPr lang="nb-NO" sz="1200" dirty="0"/>
          </a:p>
        </p:txBody>
      </p:sp>
      <p:sp>
        <p:nvSpPr>
          <p:cNvPr id="9" name="Plassholder for innhold 8"/>
          <p:cNvSpPr>
            <a:spLocks noGrp="1"/>
          </p:cNvSpPr>
          <p:nvPr>
            <p:ph sz="half" idx="2"/>
          </p:nvPr>
        </p:nvSpPr>
        <p:spPr>
          <a:xfrm>
            <a:off x="4648200" y="1340768"/>
            <a:ext cx="4038600" cy="5184576"/>
          </a:xfrm>
        </p:spPr>
        <p:txBody>
          <a:bodyPr>
            <a:normAutofit lnSpcReduction="10000"/>
          </a:bodyPr>
          <a:lstStyle/>
          <a:p>
            <a:r>
              <a:rPr lang="nb-NO" sz="1400" dirty="0" smtClean="0"/>
              <a:t>Meteorologi</a:t>
            </a:r>
          </a:p>
          <a:p>
            <a:pPr lvl="1"/>
            <a:r>
              <a:rPr lang="nb-NO" sz="1200" dirty="0" smtClean="0"/>
              <a:t>Værmelding</a:t>
            </a:r>
          </a:p>
          <a:p>
            <a:pPr lvl="1"/>
            <a:r>
              <a:rPr lang="nb-NO" sz="1200" dirty="0" smtClean="0"/>
              <a:t>Vind og topografi</a:t>
            </a:r>
          </a:p>
          <a:p>
            <a:pPr lvl="1"/>
            <a:r>
              <a:rPr lang="nb-NO" sz="1200" dirty="0" smtClean="0"/>
              <a:t>Vind og sol</a:t>
            </a:r>
          </a:p>
          <a:p>
            <a:pPr lvl="1"/>
            <a:r>
              <a:rPr lang="nb-NO" sz="1200" dirty="0" smtClean="0"/>
              <a:t>Vind og skyer</a:t>
            </a:r>
          </a:p>
          <a:p>
            <a:pPr lvl="1"/>
            <a:r>
              <a:rPr lang="nb-NO" sz="1200" dirty="0" smtClean="0"/>
              <a:t>Strøm  - Flo, fjære, sjøbunnstopografi</a:t>
            </a:r>
            <a:br>
              <a:rPr lang="nb-NO" sz="1200" dirty="0" smtClean="0"/>
            </a:br>
            <a:endParaRPr lang="nb-NO" sz="1200" dirty="0"/>
          </a:p>
          <a:p>
            <a:r>
              <a:rPr lang="nb-NO" sz="1400" dirty="0" smtClean="0"/>
              <a:t>Taktikk</a:t>
            </a:r>
          </a:p>
          <a:p>
            <a:pPr lvl="1"/>
            <a:r>
              <a:rPr lang="nb-NO" sz="1200" dirty="0" smtClean="0"/>
              <a:t>Start-plassering</a:t>
            </a:r>
          </a:p>
          <a:p>
            <a:pPr lvl="1"/>
            <a:r>
              <a:rPr lang="nb-NO" sz="1200" dirty="0" smtClean="0"/>
              <a:t>Strøm, vind og forventede endringer</a:t>
            </a:r>
          </a:p>
          <a:p>
            <a:pPr lvl="1"/>
            <a:r>
              <a:rPr lang="nb-NO" sz="1200" dirty="0" smtClean="0"/>
              <a:t>Topografi</a:t>
            </a:r>
          </a:p>
          <a:p>
            <a:pPr lvl="1"/>
            <a:r>
              <a:rPr lang="nb-NO" sz="1200" dirty="0" smtClean="0"/>
              <a:t>Strategiendring </a:t>
            </a:r>
            <a:r>
              <a:rPr lang="nb-NO" sz="1200" dirty="0" err="1" smtClean="0"/>
              <a:t>ift</a:t>
            </a:r>
            <a:r>
              <a:rPr lang="nb-NO" sz="1200" dirty="0" smtClean="0"/>
              <a:t>. plassering i feltet (</a:t>
            </a:r>
            <a:r>
              <a:rPr lang="nb-NO" sz="1200" dirty="0" err="1" smtClean="0"/>
              <a:t>oa</a:t>
            </a:r>
            <a:r>
              <a:rPr lang="nb-NO" sz="1200" dirty="0" smtClean="0"/>
              <a:t>)</a:t>
            </a:r>
            <a:br>
              <a:rPr lang="nb-NO" sz="1200" dirty="0" smtClean="0"/>
            </a:br>
            <a:endParaRPr lang="nb-NO" sz="1200" dirty="0"/>
          </a:p>
          <a:p>
            <a:r>
              <a:rPr lang="nb-NO" sz="1400" dirty="0" smtClean="0"/>
              <a:t>Kullseiling</a:t>
            </a:r>
          </a:p>
          <a:p>
            <a:pPr lvl="1"/>
            <a:endParaRPr lang="nb-NO" sz="1200" dirty="0"/>
          </a:p>
          <a:p>
            <a:r>
              <a:rPr lang="nb-NO" sz="1400" dirty="0" smtClean="0"/>
              <a:t>Reglement</a:t>
            </a:r>
          </a:p>
          <a:p>
            <a:pPr lvl="1"/>
            <a:r>
              <a:rPr lang="nb-NO" sz="1200" dirty="0" smtClean="0"/>
              <a:t>Lover og regler</a:t>
            </a:r>
          </a:p>
          <a:p>
            <a:pPr lvl="1"/>
            <a:r>
              <a:rPr lang="nb-NO" sz="1200" dirty="0" smtClean="0"/>
              <a:t>Seilingsbestemmelser</a:t>
            </a:r>
            <a:br>
              <a:rPr lang="nb-NO" sz="1200" dirty="0" smtClean="0"/>
            </a:br>
            <a:endParaRPr lang="nb-NO" sz="1200" dirty="0"/>
          </a:p>
          <a:p>
            <a:r>
              <a:rPr lang="nb-NO" sz="1400" dirty="0" smtClean="0"/>
              <a:t>Manøvrering</a:t>
            </a:r>
          </a:p>
          <a:p>
            <a:endParaRPr lang="nb-NO" sz="1400" dirty="0"/>
          </a:p>
          <a:p>
            <a:r>
              <a:rPr lang="nb-NO" sz="1400" dirty="0"/>
              <a:t>Ut å </a:t>
            </a:r>
            <a:r>
              <a:rPr lang="nb-NO" sz="1400" dirty="0" smtClean="0"/>
              <a:t>seile</a:t>
            </a:r>
          </a:p>
          <a:p>
            <a:pPr lvl="1"/>
            <a:r>
              <a:rPr lang="nb-NO" sz="1200" dirty="0" smtClean="0"/>
              <a:t>Trening</a:t>
            </a:r>
          </a:p>
          <a:p>
            <a:pPr lvl="1"/>
            <a:r>
              <a:rPr lang="nb-NO" sz="1200" dirty="0" smtClean="0"/>
              <a:t>Regatta</a:t>
            </a:r>
            <a:endParaRPr lang="nb-NO" sz="1200" dirty="0"/>
          </a:p>
          <a:p>
            <a:endParaRPr lang="en-GB" sz="1400" dirty="0"/>
          </a:p>
        </p:txBody>
      </p:sp>
      <p:sp>
        <p:nvSpPr>
          <p:cNvPr id="10" name="Rektangel 9"/>
          <p:cNvSpPr/>
          <p:nvPr/>
        </p:nvSpPr>
        <p:spPr>
          <a:xfrm>
            <a:off x="6516216" y="908720"/>
            <a:ext cx="16737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2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6.-7.-</a:t>
            </a:r>
            <a:r>
              <a:rPr lang="nb-NO" sz="2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8. august</a:t>
            </a:r>
            <a:endParaRPr lang="en-GB" sz="2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653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550200">
            <a:off x="-20182" y="2074863"/>
            <a:ext cx="4160838" cy="1143000"/>
          </a:xfrm>
        </p:spPr>
        <p:txBody>
          <a:bodyPr/>
          <a:lstStyle/>
          <a:p>
            <a:r>
              <a:rPr lang="en-US" b="1" dirty="0"/>
              <a:t>Sjøvettreglene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38958849"/>
              </p:ext>
            </p:extLst>
          </p:nvPr>
        </p:nvGraphicFramePr>
        <p:xfrm>
          <a:off x="4067944" y="980728"/>
          <a:ext cx="4680520" cy="5688632"/>
        </p:xfrm>
        <a:graphic>
          <a:graphicData uri="http://schemas.openxmlformats.org/drawingml/2006/table">
            <a:tbl>
              <a:tblPr/>
              <a:tblGrid>
                <a:gridCol w="1872208"/>
                <a:gridCol w="2808312"/>
              </a:tblGrid>
              <a:tr h="4207732">
                <a:tc gridSpan="2">
                  <a:txBody>
                    <a:bodyPr/>
                    <a:lstStyle/>
                    <a:p>
                      <a:r>
                        <a:rPr lang="nb-NO" sz="1200" b="1" dirty="0"/>
                        <a:t>1. Tenk sikkerhet.</a:t>
                      </a:r>
                      <a:r>
                        <a:rPr lang="nb-NO" sz="1200" dirty="0"/>
                        <a:t> </a:t>
                      </a:r>
                      <a:br>
                        <a:rPr lang="nb-NO" sz="1200" dirty="0"/>
                      </a:br>
                      <a:r>
                        <a:rPr lang="nb-NO" sz="1200" dirty="0"/>
                        <a:t>Kunnskap og planlegging reduserer risikoen og øker trivselen. </a:t>
                      </a:r>
                      <a:br>
                        <a:rPr lang="nb-NO" sz="1200" dirty="0"/>
                      </a:br>
                      <a:r>
                        <a:rPr lang="nb-NO" sz="1200" dirty="0"/>
                        <a:t/>
                      </a:r>
                      <a:br>
                        <a:rPr lang="nb-NO" sz="1200" dirty="0"/>
                      </a:br>
                      <a:r>
                        <a:rPr lang="nb-NO" sz="1200" b="1" dirty="0"/>
                        <a:t>2. Ta med nødvendig utstyr.</a:t>
                      </a:r>
                      <a:r>
                        <a:rPr lang="nb-NO" sz="1200" dirty="0"/>
                        <a:t> </a:t>
                      </a:r>
                      <a:br>
                        <a:rPr lang="nb-NO" sz="1200" dirty="0"/>
                      </a:br>
                      <a:r>
                        <a:rPr lang="nb-NO" sz="1200" dirty="0"/>
                        <a:t>Utstyret må holdes i orden og være lett tilgjengelig.</a:t>
                      </a:r>
                      <a:br>
                        <a:rPr lang="nb-NO" sz="1200" dirty="0"/>
                      </a:br>
                      <a:r>
                        <a:rPr lang="nb-NO" sz="1200" dirty="0"/>
                        <a:t/>
                      </a:r>
                      <a:br>
                        <a:rPr lang="nb-NO" sz="1200" dirty="0"/>
                      </a:br>
                      <a:r>
                        <a:rPr lang="nb-NO" sz="1200" b="1" dirty="0"/>
                        <a:t>3. Respekter vær og farvann.</a:t>
                      </a:r>
                      <a:br>
                        <a:rPr lang="nb-NO" sz="1200" b="1" dirty="0"/>
                      </a:br>
                      <a:r>
                        <a:rPr lang="nb-NO" sz="1200" dirty="0"/>
                        <a:t>Båten må bare benyttes under egnede forhold. </a:t>
                      </a:r>
                      <a:br>
                        <a:rPr lang="nb-NO" sz="1200" dirty="0"/>
                      </a:br>
                      <a:r>
                        <a:rPr lang="nb-NO" sz="1200" dirty="0"/>
                        <a:t/>
                      </a:r>
                      <a:br>
                        <a:rPr lang="nb-NO" sz="1200" dirty="0"/>
                      </a:br>
                      <a:r>
                        <a:rPr lang="nb-NO" sz="1200" b="1" dirty="0"/>
                        <a:t>4. Følg Sjøveisreglene.</a:t>
                      </a:r>
                      <a:r>
                        <a:rPr lang="nb-NO" sz="1200" dirty="0"/>
                        <a:t/>
                      </a:r>
                      <a:br>
                        <a:rPr lang="nb-NO" sz="1200" dirty="0"/>
                      </a:br>
                      <a:r>
                        <a:rPr lang="nb-NO" sz="1200" dirty="0"/>
                        <a:t>Bestemmelsene om vikeplikt, hastighet og lanterneføring må overholdes. </a:t>
                      </a:r>
                      <a:br>
                        <a:rPr lang="nb-NO" sz="1200" dirty="0"/>
                      </a:br>
                      <a:r>
                        <a:rPr lang="nb-NO" sz="1200" dirty="0"/>
                        <a:t/>
                      </a:r>
                      <a:br>
                        <a:rPr lang="nb-NO" sz="1200" dirty="0"/>
                      </a:br>
                      <a:r>
                        <a:rPr lang="nb-NO" sz="1200" b="1" dirty="0"/>
                        <a:t>5. Bruk redningsvest eller flyteplagg.</a:t>
                      </a:r>
                      <a:br>
                        <a:rPr lang="nb-NO" sz="1200" b="1" dirty="0"/>
                      </a:br>
                      <a:r>
                        <a:rPr lang="nb-NO" sz="1200" dirty="0"/>
                        <a:t>Det er påbudt med godkjent flyteutstyr til alle om bord. </a:t>
                      </a:r>
                      <a:br>
                        <a:rPr lang="nb-NO" sz="1200" dirty="0"/>
                      </a:br>
                      <a:r>
                        <a:rPr lang="nb-NO" sz="1200" dirty="0"/>
                        <a:t/>
                      </a:r>
                      <a:br>
                        <a:rPr lang="nb-NO" sz="1200" dirty="0"/>
                      </a:br>
                      <a:r>
                        <a:rPr lang="nb-NO" sz="1200" b="1" dirty="0"/>
                        <a:t>6. Vær uthvilt og edru.</a:t>
                      </a:r>
                      <a:br>
                        <a:rPr lang="nb-NO" sz="1200" b="1" dirty="0"/>
                      </a:br>
                      <a:r>
                        <a:rPr lang="nb-NO" sz="1200" dirty="0"/>
                        <a:t>Promillegrensen er 0,8 når du fører båt. </a:t>
                      </a:r>
                      <a:br>
                        <a:rPr lang="nb-NO" sz="1200" dirty="0"/>
                      </a:br>
                      <a:r>
                        <a:rPr lang="nb-NO" sz="1200" dirty="0"/>
                        <a:t/>
                      </a:r>
                      <a:br>
                        <a:rPr lang="nb-NO" sz="1200" dirty="0"/>
                      </a:br>
                      <a:r>
                        <a:rPr lang="nb-NO" sz="1200" b="1" dirty="0"/>
                        <a:t>7. Vis hensyn.</a:t>
                      </a:r>
                      <a:br>
                        <a:rPr lang="nb-NO" sz="1200" b="1" dirty="0"/>
                      </a:br>
                      <a:r>
                        <a:rPr lang="nb-NO" sz="1200" dirty="0"/>
                        <a:t>Sikkerhet, miljø og trivsel er et felles ansvar.</a:t>
                      </a:r>
                      <a:br>
                        <a:rPr lang="nb-NO" sz="1200" dirty="0"/>
                      </a:br>
                      <a:endParaRPr lang="nb-NO" sz="1200" dirty="0"/>
                    </a:p>
                  </a:txBody>
                  <a:tcPr marL="38845" marR="38845" marT="19422" marB="1942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80900">
                <a:tc>
                  <a:txBody>
                    <a:bodyPr/>
                    <a:lstStyle/>
                    <a:p>
                      <a:endParaRPr lang="en-US" sz="2800">
                        <a:solidFill>
                          <a:srgbClr val="FF0000"/>
                        </a:solidFill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8845" marR="38845" marT="19422" marB="1942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nb-NO" sz="1200" b="1" dirty="0"/>
                    </a:p>
                    <a:p>
                      <a:r>
                        <a:rPr lang="nb-NO" sz="1200" b="1" dirty="0"/>
                        <a:t>Forbered deg på at det kan skje </a:t>
                      </a:r>
                      <a:br>
                        <a:rPr lang="nb-NO" sz="1200" b="1" dirty="0"/>
                      </a:br>
                      <a:r>
                        <a:rPr lang="nb-NO" sz="1200" b="1" dirty="0"/>
                        <a:t>en ulykke, og tenk igjennom </a:t>
                      </a:r>
                      <a:br>
                        <a:rPr lang="nb-NO" sz="1200" b="1" dirty="0"/>
                      </a:br>
                      <a:r>
                        <a:rPr lang="nb-NO" sz="1200" b="1" dirty="0"/>
                        <a:t>hvordan du bør forholde deg: </a:t>
                      </a:r>
                      <a:br>
                        <a:rPr lang="nb-NO" sz="1200" b="1" dirty="0"/>
                      </a:br>
                      <a:r>
                        <a:rPr lang="nb-NO" sz="1200" b="1" dirty="0"/>
                        <a:t>Behold roen, bli ved båten og </a:t>
                      </a:r>
                      <a:br>
                        <a:rPr lang="nb-NO" sz="1200" b="1" dirty="0"/>
                      </a:br>
                      <a:r>
                        <a:rPr lang="nb-NO" sz="1200" b="1" dirty="0"/>
                        <a:t>tilkall hjelp.</a:t>
                      </a:r>
                      <a:endParaRPr lang="nb-NO" sz="1200" dirty="0"/>
                    </a:p>
                  </a:txBody>
                  <a:tcPr marL="38845" marR="38845" marT="19422" marB="1942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4097" name="Picture 1" hidden="1"/>
          <p:cNvPicPr>
            <a:picLocks noSelect="1" noChangeAspect="1" noChangeArrowheads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65538" y="1712913"/>
            <a:ext cx="1587500" cy="158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://old.sjofartsdir.no/upload/Vis%20Sj%c3%b8vett/Sjovettfarger-petter_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7984" y="5157191"/>
            <a:ext cx="1240532" cy="1215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665538" y="17129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3299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Sjøvettspillet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55576" y="3356992"/>
            <a:ext cx="70455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3600" smtClean="0"/>
              <a:t>Prøv dine kunnskaper i </a:t>
            </a:r>
            <a:r>
              <a:rPr lang="nb-NO" sz="3600" smtClean="0">
                <a:hlinkClick r:id="rId2" action="ppaction://hlinkfile"/>
              </a:rPr>
              <a:t>sjøvettspillet.</a:t>
            </a:r>
            <a:endParaRPr lang="nb-NO" sz="3600"/>
          </a:p>
        </p:txBody>
      </p:sp>
      <p:sp>
        <p:nvSpPr>
          <p:cNvPr id="4" name="Rectangle 3"/>
          <p:cNvSpPr/>
          <p:nvPr/>
        </p:nvSpPr>
        <p:spPr>
          <a:xfrm>
            <a:off x="539552" y="4941168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(</a:t>
            </a:r>
            <a:r>
              <a:rPr lang="en-US" dirty="0" smtClean="0">
                <a:hlinkClick r:id="rId2"/>
              </a:rPr>
              <a:t>http://old.sjofartsdir.no/upload/Vis%20Sj%c3%b8vett/Spill/sjovetttest.swf</a:t>
            </a:r>
            <a:r>
              <a:rPr lang="en-US" dirty="0" smtClean="0"/>
              <a:t> 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9327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2967335"/>
            <a:ext cx="74888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b="1" u="sng" dirty="0" smtClean="0"/>
              <a:t>KNUTER</a:t>
            </a:r>
            <a:endParaRPr lang="en-US" b="1" u="sng" dirty="0" smtClean="0"/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www.animatedknots.com/indexboating.php?LogoImage=LogoGrog.jpg&amp;Website=www.animatedknots.com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27584" y="1196752"/>
            <a:ext cx="39912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b="1" u="sng" dirty="0" smtClean="0"/>
              <a:t>Seilskole på nett</a:t>
            </a:r>
            <a:endParaRPr lang="en-US" b="1" u="sng" dirty="0" smtClean="0"/>
          </a:p>
          <a:p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www.ashoreschool.com/index.htm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99592" y="4365104"/>
            <a:ext cx="41130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b="1" u="sng" dirty="0" smtClean="0"/>
              <a:t>SEILBILDER</a:t>
            </a:r>
            <a:endParaRPr lang="en-US" b="1" u="sng" dirty="0" smtClean="0"/>
          </a:p>
          <a:p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www.sailingscuttlebutt.com/photos/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58213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720080"/>
          </a:xfrm>
        </p:spPr>
        <p:txBody>
          <a:bodyPr>
            <a:normAutofit/>
          </a:bodyPr>
          <a:lstStyle/>
          <a:p>
            <a:r>
              <a:rPr lang="nb-NO" sz="3600" b="1" dirty="0" smtClean="0"/>
              <a:t>Sjøvett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b="1" dirty="0" smtClean="0"/>
              <a:t>-</a:t>
            </a:r>
            <a:r>
              <a:rPr lang="en-US" sz="1800" dirty="0" smtClean="0"/>
              <a:t>  </a:t>
            </a:r>
            <a:r>
              <a:rPr lang="en-US" sz="1800" dirty="0">
                <a:hlinkClick r:id="rId2" tooltip="Link til nettsiden for Vis Sjøvett"/>
              </a:rPr>
              <a:t>www.sjovett.no</a:t>
            </a:r>
            <a:endParaRPr lang="nb-NO" sz="1800" b="1" dirty="0"/>
          </a:p>
          <a:p>
            <a:pPr marL="0" indent="0">
              <a:buNone/>
            </a:pPr>
            <a:r>
              <a:rPr lang="nb-NO" sz="1800" dirty="0"/>
              <a:t>Formålet med </a:t>
            </a:r>
            <a:r>
              <a:rPr lang="nb-NO" sz="24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Vis sjøvett </a:t>
            </a:r>
            <a:r>
              <a:rPr lang="nb-NO" sz="1800" dirty="0"/>
              <a:t>er, gjennom opplæring, informasjon og andre tiltak, å bidra til</a:t>
            </a:r>
            <a:r>
              <a:rPr lang="nb-NO" sz="1800" dirty="0" smtClean="0"/>
              <a:t>:</a:t>
            </a:r>
          </a:p>
          <a:p>
            <a:pPr marL="0" indent="0">
              <a:buNone/>
            </a:pPr>
            <a:endParaRPr lang="nb-NO" sz="1800" dirty="0"/>
          </a:p>
          <a:p>
            <a:pPr>
              <a:buFont typeface="Wingdings" pitchFamily="2" charset="2"/>
              <a:buChar char="§"/>
            </a:pPr>
            <a:r>
              <a:rPr lang="nb-NO" sz="1800" dirty="0" smtClean="0"/>
              <a:t>å </a:t>
            </a:r>
            <a:r>
              <a:rPr lang="nb-NO" sz="1800" dirty="0"/>
              <a:t>forebygge ulykker i forbindelse med bruk av fritidsbåt </a:t>
            </a:r>
            <a:endParaRPr lang="nb-NO" sz="1800" dirty="0" smtClean="0"/>
          </a:p>
          <a:p>
            <a:pPr>
              <a:buFont typeface="Wingdings" pitchFamily="2" charset="2"/>
              <a:buChar char="§"/>
            </a:pPr>
            <a:r>
              <a:rPr lang="nb-NO" sz="1800" dirty="0" smtClean="0"/>
              <a:t>økt </a:t>
            </a:r>
            <a:r>
              <a:rPr lang="nb-NO" sz="1800" dirty="0"/>
              <a:t>miljøbevissthet blant </a:t>
            </a:r>
            <a:r>
              <a:rPr lang="nb-NO" sz="1800" dirty="0" smtClean="0"/>
              <a:t>fritidsbåtbrukere</a:t>
            </a:r>
          </a:p>
          <a:p>
            <a:pPr>
              <a:buFont typeface="Wingdings" pitchFamily="2" charset="2"/>
              <a:buChar char="§"/>
            </a:pPr>
            <a:r>
              <a:rPr lang="nb-NO" sz="1800" dirty="0" smtClean="0"/>
              <a:t>økt </a:t>
            </a:r>
            <a:r>
              <a:rPr lang="nb-NO" sz="1800" dirty="0"/>
              <a:t>trivsel for båtfolket gjennom sikker og hensynsfull adferd</a:t>
            </a:r>
          </a:p>
          <a:p>
            <a:pPr marL="0" indent="0">
              <a:buNone/>
            </a:pPr>
            <a:endParaRPr lang="nb-NO" sz="1800" dirty="0" smtClean="0"/>
          </a:p>
          <a:p>
            <a:pPr marL="0" indent="0">
              <a:buNone/>
            </a:pPr>
            <a:r>
              <a:rPr lang="nb-NO" sz="1800" dirty="0" smtClean="0"/>
              <a:t>Vis </a:t>
            </a:r>
            <a:r>
              <a:rPr lang="nb-NO" sz="1800" dirty="0"/>
              <a:t>Sjøvett er et nettverk av foreninger, som koordineres av Sjøfartsdirektoratet. På våre sider kan du få nyttige tips og bestille gratis materiell om båtbruk og sikkerhet</a:t>
            </a:r>
            <a:r>
              <a:rPr lang="nb-NO" sz="1800" dirty="0" smtClean="0"/>
              <a:t>.</a:t>
            </a:r>
            <a:endParaRPr lang="nb-NO" sz="1800" dirty="0"/>
          </a:p>
        </p:txBody>
      </p:sp>
    </p:spTree>
    <p:extLst>
      <p:ext uri="{BB962C8B-B14F-4D97-AF65-F5344CB8AC3E}">
        <p14:creationId xmlns:p14="http://schemas.microsoft.com/office/powerpoint/2010/main" xmlns="" val="4132127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Bilde 46" descr="MB logo lang transparen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31640" y="2132856"/>
            <a:ext cx="6906308" cy="1273979"/>
          </a:xfrm>
          <a:prstGeom prst="rect">
            <a:avLst/>
          </a:prstGeom>
        </p:spPr>
      </p:pic>
      <p:sp>
        <p:nvSpPr>
          <p:cNvPr id="3" name="Rektangel 2"/>
          <p:cNvSpPr/>
          <p:nvPr/>
        </p:nvSpPr>
        <p:spPr>
          <a:xfrm>
            <a:off x="1331640" y="4471952"/>
            <a:ext cx="648072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3200" dirty="0" smtClean="0">
                <a:latin typeface="Brush Script MT Italic"/>
                <a:cs typeface="Brush Script MT Italic"/>
              </a:rPr>
              <a:t>Idrettslag i seilsportens tjeneste.</a:t>
            </a:r>
          </a:p>
          <a:p>
            <a:pPr algn="ctr"/>
            <a:endParaRPr lang="nb-NO" dirty="0" smtClean="0"/>
          </a:p>
          <a:p>
            <a:pPr algn="ctr"/>
            <a:r>
              <a:rPr lang="nb-NO" b="1" dirty="0" smtClean="0"/>
              <a:t>Skipanesvegen 12, 5259 Hjellestad	</a:t>
            </a:r>
          </a:p>
          <a:p>
            <a:pPr algn="ctr"/>
            <a:endParaRPr lang="nb-NO" dirty="0" smtClean="0"/>
          </a:p>
          <a:p>
            <a:pPr algn="ctr"/>
            <a:r>
              <a:rPr lang="nb-NO" dirty="0" smtClean="0"/>
              <a:t>Mildevågen, Milde ved Fanafjorden, Bergen Kommune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xmlns="" val="1947364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Egendefinert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000FF"/>
      </a:hlink>
      <a:folHlink>
        <a:srgbClr val="85DFD0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880</TotalTime>
  <Words>244</Words>
  <Application>Microsoft Office PowerPoint</Application>
  <PresentationFormat>Skjermfremvisning (4:3)</PresentationFormat>
  <Paragraphs>89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9" baseType="lpstr">
      <vt:lpstr>Flow</vt:lpstr>
      <vt:lpstr>DAGSKURS I JOLLESEILING</vt:lpstr>
      <vt:lpstr>SEILKURS I MILDEVÅGEN</vt:lpstr>
      <vt:lpstr>SEILING</vt:lpstr>
      <vt:lpstr>Sjøvettreglene</vt:lpstr>
      <vt:lpstr>Sjøvettspillet</vt:lpstr>
      <vt:lpstr>Lysbilde 6</vt:lpstr>
      <vt:lpstr>Sjøvett</vt:lpstr>
      <vt:lpstr>Lysbilde 8</vt:lpstr>
    </vt:vector>
  </TitlesOfParts>
  <Company>Noreco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BÅTFØRERPRØVE  OG SEILKURS PÅ MILDE</dc:title>
  <dc:creator>Jan Jernes</dc:creator>
  <cp:lastModifiedBy>Olav Vik</cp:lastModifiedBy>
  <cp:revision>78</cp:revision>
  <cp:lastPrinted>2012-06-16T12:29:25Z</cp:lastPrinted>
  <dcterms:created xsi:type="dcterms:W3CDTF">2012-06-13T09:54:06Z</dcterms:created>
  <dcterms:modified xsi:type="dcterms:W3CDTF">2012-06-20T21:35:49Z</dcterms:modified>
</cp:coreProperties>
</file>